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90" r:id="rId3"/>
    <p:sldId id="308" r:id="rId4"/>
    <p:sldId id="291" r:id="rId5"/>
    <p:sldId id="292" r:id="rId6"/>
    <p:sldId id="309" r:id="rId7"/>
    <p:sldId id="310" r:id="rId8"/>
    <p:sldId id="297" r:id="rId9"/>
    <p:sldId id="311" r:id="rId10"/>
    <p:sldId id="296" r:id="rId11"/>
    <p:sldId id="312" r:id="rId12"/>
    <p:sldId id="313" r:id="rId13"/>
    <p:sldId id="314" r:id="rId14"/>
    <p:sldId id="315" r:id="rId15"/>
    <p:sldId id="293" r:id="rId16"/>
    <p:sldId id="316" r:id="rId17"/>
    <p:sldId id="294" r:id="rId18"/>
    <p:sldId id="317" r:id="rId19"/>
    <p:sldId id="318" r:id="rId20"/>
    <p:sldId id="295" r:id="rId21"/>
    <p:sldId id="319" r:id="rId22"/>
    <p:sldId id="320" r:id="rId23"/>
    <p:sldId id="305" r:id="rId24"/>
    <p:sldId id="298" r:id="rId25"/>
    <p:sldId id="321" r:id="rId26"/>
    <p:sldId id="322" r:id="rId27"/>
    <p:sldId id="323" r:id="rId28"/>
    <p:sldId id="324" r:id="rId29"/>
    <p:sldId id="325" r:id="rId30"/>
    <p:sldId id="326" r:id="rId31"/>
    <p:sldId id="327" r:id="rId32"/>
    <p:sldId id="328" r:id="rId33"/>
    <p:sldId id="329" r:id="rId34"/>
    <p:sldId id="330" r:id="rId35"/>
    <p:sldId id="299" r:id="rId36"/>
    <p:sldId id="331" r:id="rId37"/>
    <p:sldId id="332" r:id="rId38"/>
    <p:sldId id="333" r:id="rId39"/>
    <p:sldId id="334" r:id="rId40"/>
    <p:sldId id="335" r:id="rId41"/>
    <p:sldId id="336" r:id="rId42"/>
    <p:sldId id="337" r:id="rId43"/>
    <p:sldId id="338" r:id="rId44"/>
    <p:sldId id="339" r:id="rId45"/>
    <p:sldId id="340" r:id="rId46"/>
    <p:sldId id="341" r:id="rId47"/>
    <p:sldId id="306" r:id="rId48"/>
    <p:sldId id="300" r:id="rId49"/>
    <p:sldId id="342" r:id="rId50"/>
    <p:sldId id="301" r:id="rId51"/>
    <p:sldId id="343" r:id="rId52"/>
    <p:sldId id="344" r:id="rId53"/>
    <p:sldId id="345" r:id="rId54"/>
    <p:sldId id="346" r:id="rId55"/>
    <p:sldId id="302" r:id="rId56"/>
    <p:sldId id="347" r:id="rId57"/>
    <p:sldId id="348" r:id="rId58"/>
    <p:sldId id="303" r:id="rId59"/>
    <p:sldId id="349" r:id="rId60"/>
    <p:sldId id="350" r:id="rId61"/>
    <p:sldId id="304" r:id="rId62"/>
    <p:sldId id="351" r:id="rId63"/>
    <p:sldId id="353" r:id="rId64"/>
    <p:sldId id="354" r:id="rId65"/>
    <p:sldId id="355" r:id="rId66"/>
    <p:sldId id="356" r:id="rId67"/>
    <p:sldId id="352" r:id="rId68"/>
    <p:sldId id="307" r:id="rId69"/>
  </p:sldIdLst>
  <p:sldSz cx="9144000" cy="6858000" type="screen4x3"/>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48" autoAdjust="0"/>
  </p:normalViewPr>
  <p:slideViewPr>
    <p:cSldViewPr>
      <p:cViewPr varScale="1">
        <p:scale>
          <a:sx n="106" d="100"/>
          <a:sy n="106" d="100"/>
        </p:scale>
        <p:origin x="-176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094E9E-9236-4E81-BCEB-4D31B22D2686}" type="datetimeFigureOut">
              <a:rPr lang="lv-LV" smtClean="0"/>
              <a:t>27.02.2023</a:t>
            </a:fld>
            <a:endParaRPr lang="lv-LV"/>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73095D-EAC9-4B8D-9AAF-E1DEA7B4E088}" type="slidenum">
              <a:rPr lang="lv-LV" smtClean="0"/>
              <a:t>‹#›</a:t>
            </a:fld>
            <a:endParaRPr lang="lv-LV"/>
          </a:p>
        </p:txBody>
      </p:sp>
    </p:spTree>
    <p:extLst>
      <p:ext uri="{BB962C8B-B14F-4D97-AF65-F5344CB8AC3E}">
        <p14:creationId xmlns:p14="http://schemas.microsoft.com/office/powerpoint/2010/main" val="305263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9773095D-EAC9-4B8D-9AAF-E1DEA7B4E088}" type="slidenum">
              <a:rPr lang="lv-LV" smtClean="0"/>
              <a:t>40</a:t>
            </a:fld>
            <a:endParaRPr lang="lv-LV"/>
          </a:p>
        </p:txBody>
      </p:sp>
    </p:spTree>
    <p:extLst>
      <p:ext uri="{BB962C8B-B14F-4D97-AF65-F5344CB8AC3E}">
        <p14:creationId xmlns:p14="http://schemas.microsoft.com/office/powerpoint/2010/main" val="414252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9773095D-EAC9-4B8D-9AAF-E1DEA7B4E088}" type="slidenum">
              <a:rPr lang="lv-LV" smtClean="0"/>
              <a:t>57</a:t>
            </a:fld>
            <a:endParaRPr lang="lv-LV"/>
          </a:p>
        </p:txBody>
      </p:sp>
    </p:spTree>
    <p:extLst>
      <p:ext uri="{BB962C8B-B14F-4D97-AF65-F5344CB8AC3E}">
        <p14:creationId xmlns:p14="http://schemas.microsoft.com/office/powerpoint/2010/main" val="1504698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lv-LV"/>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lv-LV"/>
          </a:p>
        </p:txBody>
      </p:sp>
      <p:sp>
        <p:nvSpPr>
          <p:cNvPr id="4" name="Date Placeholder 3"/>
          <p:cNvSpPr>
            <a:spLocks noGrp="1"/>
          </p:cNvSpPr>
          <p:nvPr>
            <p:ph type="dt" sz="half" idx="10"/>
          </p:nvPr>
        </p:nvSpPr>
        <p:spPr/>
        <p:txBody>
          <a:bodyPr/>
          <a:lstStyle/>
          <a:p>
            <a:fld id="{5BEBAEA1-5860-4778-9AF2-EADFC404BB56}" type="datetimeFigureOut">
              <a:rPr lang="lv-LV" smtClean="0"/>
              <a:t>27.02.2023</a:t>
            </a:fld>
            <a:endParaRPr lang="lv-LV"/>
          </a:p>
        </p:txBody>
      </p:sp>
      <p:sp>
        <p:nvSpPr>
          <p:cNvPr id="5" name="Footer Placeholder 4"/>
          <p:cNvSpPr>
            <a:spLocks noGrp="1"/>
          </p:cNvSpPr>
          <p:nvPr>
            <p:ph type="ftr" sz="quarter" idx="11"/>
          </p:nvPr>
        </p:nvSpPr>
        <p:spPr/>
        <p:txBody>
          <a:bodyPr/>
          <a:lstStyle/>
          <a:p>
            <a:endParaRPr lang="lv-LV"/>
          </a:p>
        </p:txBody>
      </p:sp>
      <p:sp>
        <p:nvSpPr>
          <p:cNvPr id="6" name="Slide Number Placeholder 5"/>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346388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Date Placeholder 3"/>
          <p:cNvSpPr>
            <a:spLocks noGrp="1"/>
          </p:cNvSpPr>
          <p:nvPr>
            <p:ph type="dt" sz="half" idx="10"/>
          </p:nvPr>
        </p:nvSpPr>
        <p:spPr/>
        <p:txBody>
          <a:bodyPr/>
          <a:lstStyle/>
          <a:p>
            <a:fld id="{5BEBAEA1-5860-4778-9AF2-EADFC404BB56}" type="datetimeFigureOut">
              <a:rPr lang="lv-LV" smtClean="0"/>
              <a:t>27.02.2023</a:t>
            </a:fld>
            <a:endParaRPr lang="lv-LV"/>
          </a:p>
        </p:txBody>
      </p:sp>
      <p:sp>
        <p:nvSpPr>
          <p:cNvPr id="5" name="Footer Placeholder 4"/>
          <p:cNvSpPr>
            <a:spLocks noGrp="1"/>
          </p:cNvSpPr>
          <p:nvPr>
            <p:ph type="ftr" sz="quarter" idx="11"/>
          </p:nvPr>
        </p:nvSpPr>
        <p:spPr/>
        <p:txBody>
          <a:bodyPr/>
          <a:lstStyle/>
          <a:p>
            <a:endParaRPr lang="lv-LV"/>
          </a:p>
        </p:txBody>
      </p:sp>
      <p:sp>
        <p:nvSpPr>
          <p:cNvPr id="6" name="Slide Number Placeholder 5"/>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192124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lv-LV"/>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Date Placeholder 3"/>
          <p:cNvSpPr>
            <a:spLocks noGrp="1"/>
          </p:cNvSpPr>
          <p:nvPr>
            <p:ph type="dt" sz="half" idx="10"/>
          </p:nvPr>
        </p:nvSpPr>
        <p:spPr/>
        <p:txBody>
          <a:bodyPr/>
          <a:lstStyle/>
          <a:p>
            <a:fld id="{5BEBAEA1-5860-4778-9AF2-EADFC404BB56}" type="datetimeFigureOut">
              <a:rPr lang="lv-LV" smtClean="0"/>
              <a:t>27.02.2023</a:t>
            </a:fld>
            <a:endParaRPr lang="lv-LV"/>
          </a:p>
        </p:txBody>
      </p:sp>
      <p:sp>
        <p:nvSpPr>
          <p:cNvPr id="5" name="Footer Placeholder 4"/>
          <p:cNvSpPr>
            <a:spLocks noGrp="1"/>
          </p:cNvSpPr>
          <p:nvPr>
            <p:ph type="ftr" sz="quarter" idx="11"/>
          </p:nvPr>
        </p:nvSpPr>
        <p:spPr/>
        <p:txBody>
          <a:bodyPr/>
          <a:lstStyle/>
          <a:p>
            <a:endParaRPr lang="lv-LV"/>
          </a:p>
        </p:txBody>
      </p:sp>
      <p:sp>
        <p:nvSpPr>
          <p:cNvPr id="6" name="Slide Number Placeholder 5"/>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341823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lv-LV"/>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Date Placeholder 3"/>
          <p:cNvSpPr>
            <a:spLocks noGrp="1"/>
          </p:cNvSpPr>
          <p:nvPr>
            <p:ph type="dt" sz="half" idx="10"/>
          </p:nvPr>
        </p:nvSpPr>
        <p:spPr/>
        <p:txBody>
          <a:bodyPr/>
          <a:lstStyle/>
          <a:p>
            <a:fld id="{5BEBAEA1-5860-4778-9AF2-EADFC404BB56}" type="datetimeFigureOut">
              <a:rPr lang="lv-LV" smtClean="0"/>
              <a:t>27.02.2023</a:t>
            </a:fld>
            <a:endParaRPr lang="lv-LV"/>
          </a:p>
        </p:txBody>
      </p:sp>
      <p:sp>
        <p:nvSpPr>
          <p:cNvPr id="5" name="Footer Placeholder 4"/>
          <p:cNvSpPr>
            <a:spLocks noGrp="1"/>
          </p:cNvSpPr>
          <p:nvPr>
            <p:ph type="ftr" sz="quarter" idx="11"/>
          </p:nvPr>
        </p:nvSpPr>
        <p:spPr/>
        <p:txBody>
          <a:bodyPr/>
          <a:lstStyle/>
          <a:p>
            <a:endParaRPr lang="lv-LV"/>
          </a:p>
        </p:txBody>
      </p:sp>
      <p:sp>
        <p:nvSpPr>
          <p:cNvPr id="6" name="Slide Number Placeholder 5"/>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224345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lv-LV"/>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BAEA1-5860-4778-9AF2-EADFC404BB56}" type="datetimeFigureOut">
              <a:rPr lang="lv-LV" smtClean="0"/>
              <a:t>27.02.2023</a:t>
            </a:fld>
            <a:endParaRPr lang="lv-LV"/>
          </a:p>
        </p:txBody>
      </p:sp>
      <p:sp>
        <p:nvSpPr>
          <p:cNvPr id="5" name="Footer Placeholder 4"/>
          <p:cNvSpPr>
            <a:spLocks noGrp="1"/>
          </p:cNvSpPr>
          <p:nvPr>
            <p:ph type="ftr" sz="quarter" idx="11"/>
          </p:nvPr>
        </p:nvSpPr>
        <p:spPr/>
        <p:txBody>
          <a:bodyPr/>
          <a:lstStyle/>
          <a:p>
            <a:endParaRPr lang="lv-LV"/>
          </a:p>
        </p:txBody>
      </p:sp>
      <p:sp>
        <p:nvSpPr>
          <p:cNvPr id="6" name="Slide Number Placeholder 5"/>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372262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lv-LV"/>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5" name="Date Placeholder 4"/>
          <p:cNvSpPr>
            <a:spLocks noGrp="1"/>
          </p:cNvSpPr>
          <p:nvPr>
            <p:ph type="dt" sz="half" idx="10"/>
          </p:nvPr>
        </p:nvSpPr>
        <p:spPr/>
        <p:txBody>
          <a:bodyPr/>
          <a:lstStyle/>
          <a:p>
            <a:fld id="{5BEBAEA1-5860-4778-9AF2-EADFC404BB56}" type="datetimeFigureOut">
              <a:rPr lang="lv-LV" smtClean="0"/>
              <a:t>27.02.2023</a:t>
            </a:fld>
            <a:endParaRPr lang="lv-LV"/>
          </a:p>
        </p:txBody>
      </p:sp>
      <p:sp>
        <p:nvSpPr>
          <p:cNvPr id="6" name="Footer Placeholder 5"/>
          <p:cNvSpPr>
            <a:spLocks noGrp="1"/>
          </p:cNvSpPr>
          <p:nvPr>
            <p:ph type="ftr" sz="quarter" idx="11"/>
          </p:nvPr>
        </p:nvSpPr>
        <p:spPr/>
        <p:txBody>
          <a:bodyPr/>
          <a:lstStyle/>
          <a:p>
            <a:endParaRPr lang="lv-LV"/>
          </a:p>
        </p:txBody>
      </p:sp>
      <p:sp>
        <p:nvSpPr>
          <p:cNvPr id="7" name="Slide Number Placeholder 6"/>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99947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lv-LV"/>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7" name="Date Placeholder 6"/>
          <p:cNvSpPr>
            <a:spLocks noGrp="1"/>
          </p:cNvSpPr>
          <p:nvPr>
            <p:ph type="dt" sz="half" idx="10"/>
          </p:nvPr>
        </p:nvSpPr>
        <p:spPr/>
        <p:txBody>
          <a:bodyPr/>
          <a:lstStyle/>
          <a:p>
            <a:fld id="{5BEBAEA1-5860-4778-9AF2-EADFC404BB56}" type="datetimeFigureOut">
              <a:rPr lang="lv-LV" smtClean="0"/>
              <a:t>27.02.2023</a:t>
            </a:fld>
            <a:endParaRPr lang="lv-LV"/>
          </a:p>
        </p:txBody>
      </p:sp>
      <p:sp>
        <p:nvSpPr>
          <p:cNvPr id="8" name="Footer Placeholder 7"/>
          <p:cNvSpPr>
            <a:spLocks noGrp="1"/>
          </p:cNvSpPr>
          <p:nvPr>
            <p:ph type="ftr" sz="quarter" idx="11"/>
          </p:nvPr>
        </p:nvSpPr>
        <p:spPr/>
        <p:txBody>
          <a:bodyPr/>
          <a:lstStyle/>
          <a:p>
            <a:endParaRPr lang="lv-LV"/>
          </a:p>
        </p:txBody>
      </p:sp>
      <p:sp>
        <p:nvSpPr>
          <p:cNvPr id="9" name="Slide Number Placeholder 8"/>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80803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lv-LV"/>
          </a:p>
        </p:txBody>
      </p:sp>
      <p:sp>
        <p:nvSpPr>
          <p:cNvPr id="3" name="Date Placeholder 2"/>
          <p:cNvSpPr>
            <a:spLocks noGrp="1"/>
          </p:cNvSpPr>
          <p:nvPr>
            <p:ph type="dt" sz="half" idx="10"/>
          </p:nvPr>
        </p:nvSpPr>
        <p:spPr/>
        <p:txBody>
          <a:bodyPr/>
          <a:lstStyle/>
          <a:p>
            <a:fld id="{5BEBAEA1-5860-4778-9AF2-EADFC404BB56}" type="datetimeFigureOut">
              <a:rPr lang="lv-LV" smtClean="0"/>
              <a:t>27.02.2023</a:t>
            </a:fld>
            <a:endParaRPr lang="lv-LV"/>
          </a:p>
        </p:txBody>
      </p:sp>
      <p:sp>
        <p:nvSpPr>
          <p:cNvPr id="4" name="Footer Placeholder 3"/>
          <p:cNvSpPr>
            <a:spLocks noGrp="1"/>
          </p:cNvSpPr>
          <p:nvPr>
            <p:ph type="ftr" sz="quarter" idx="11"/>
          </p:nvPr>
        </p:nvSpPr>
        <p:spPr/>
        <p:txBody>
          <a:bodyPr/>
          <a:lstStyle/>
          <a:p>
            <a:endParaRPr lang="lv-LV"/>
          </a:p>
        </p:txBody>
      </p:sp>
      <p:sp>
        <p:nvSpPr>
          <p:cNvPr id="5" name="Slide Number Placeholder 4"/>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316777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BAEA1-5860-4778-9AF2-EADFC404BB56}" type="datetimeFigureOut">
              <a:rPr lang="lv-LV" smtClean="0"/>
              <a:t>27.02.2023</a:t>
            </a:fld>
            <a:endParaRPr lang="lv-LV"/>
          </a:p>
        </p:txBody>
      </p:sp>
      <p:sp>
        <p:nvSpPr>
          <p:cNvPr id="3" name="Footer Placeholder 2"/>
          <p:cNvSpPr>
            <a:spLocks noGrp="1"/>
          </p:cNvSpPr>
          <p:nvPr>
            <p:ph type="ftr" sz="quarter" idx="11"/>
          </p:nvPr>
        </p:nvSpPr>
        <p:spPr/>
        <p:txBody>
          <a:bodyPr/>
          <a:lstStyle/>
          <a:p>
            <a:endParaRPr lang="lv-LV"/>
          </a:p>
        </p:txBody>
      </p:sp>
      <p:sp>
        <p:nvSpPr>
          <p:cNvPr id="4" name="Slide Number Placeholder 3"/>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260402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lv-LV"/>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BAEA1-5860-4778-9AF2-EADFC404BB56}" type="datetimeFigureOut">
              <a:rPr lang="lv-LV" smtClean="0"/>
              <a:t>27.02.2023</a:t>
            </a:fld>
            <a:endParaRPr lang="lv-LV"/>
          </a:p>
        </p:txBody>
      </p:sp>
      <p:sp>
        <p:nvSpPr>
          <p:cNvPr id="6" name="Footer Placeholder 5"/>
          <p:cNvSpPr>
            <a:spLocks noGrp="1"/>
          </p:cNvSpPr>
          <p:nvPr>
            <p:ph type="ftr" sz="quarter" idx="11"/>
          </p:nvPr>
        </p:nvSpPr>
        <p:spPr/>
        <p:txBody>
          <a:bodyPr/>
          <a:lstStyle/>
          <a:p>
            <a:endParaRPr lang="lv-LV"/>
          </a:p>
        </p:txBody>
      </p:sp>
      <p:sp>
        <p:nvSpPr>
          <p:cNvPr id="7" name="Slide Number Placeholder 6"/>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21446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lv-LV"/>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BAEA1-5860-4778-9AF2-EADFC404BB56}" type="datetimeFigureOut">
              <a:rPr lang="lv-LV" smtClean="0"/>
              <a:t>27.02.2023</a:t>
            </a:fld>
            <a:endParaRPr lang="lv-LV"/>
          </a:p>
        </p:txBody>
      </p:sp>
      <p:sp>
        <p:nvSpPr>
          <p:cNvPr id="6" name="Footer Placeholder 5"/>
          <p:cNvSpPr>
            <a:spLocks noGrp="1"/>
          </p:cNvSpPr>
          <p:nvPr>
            <p:ph type="ftr" sz="quarter" idx="11"/>
          </p:nvPr>
        </p:nvSpPr>
        <p:spPr/>
        <p:txBody>
          <a:bodyPr/>
          <a:lstStyle/>
          <a:p>
            <a:endParaRPr lang="lv-LV"/>
          </a:p>
        </p:txBody>
      </p:sp>
      <p:sp>
        <p:nvSpPr>
          <p:cNvPr id="7" name="Slide Number Placeholder 6"/>
          <p:cNvSpPr>
            <a:spLocks noGrp="1"/>
          </p:cNvSpPr>
          <p:nvPr>
            <p:ph type="sldNum" sz="quarter" idx="12"/>
          </p:nvPr>
        </p:nvSpPr>
        <p:spPr/>
        <p:txBody>
          <a:bodyPr/>
          <a:lstStyle/>
          <a:p>
            <a:fld id="{4539E69B-78BB-43B0-A682-62D71E414EB8}" type="slidenum">
              <a:rPr lang="lv-LV" smtClean="0"/>
              <a:t>‹#›</a:t>
            </a:fld>
            <a:endParaRPr lang="lv-LV"/>
          </a:p>
        </p:txBody>
      </p:sp>
    </p:spTree>
    <p:extLst>
      <p:ext uri="{BB962C8B-B14F-4D97-AF65-F5344CB8AC3E}">
        <p14:creationId xmlns:p14="http://schemas.microsoft.com/office/powerpoint/2010/main" val="2647234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lv-LV"/>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BAEA1-5860-4778-9AF2-EADFC404BB56}" type="datetimeFigureOut">
              <a:rPr lang="lv-LV" smtClean="0"/>
              <a:t>27.02.2023</a:t>
            </a:fld>
            <a:endParaRPr lang="lv-LV"/>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v-LV"/>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9E69B-78BB-43B0-A682-62D71E414EB8}" type="slidenum">
              <a:rPr lang="lv-LV" smtClean="0"/>
              <a:t>‹#›</a:t>
            </a:fld>
            <a:endParaRPr lang="lv-LV"/>
          </a:p>
        </p:txBody>
      </p:sp>
    </p:spTree>
    <p:extLst>
      <p:ext uri="{BB962C8B-B14F-4D97-AF65-F5344CB8AC3E}">
        <p14:creationId xmlns:p14="http://schemas.microsoft.com/office/powerpoint/2010/main" val="1000697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visual-paradigm.com/guide/uml-unified-modeling-language/what-is-package-diagram/" TargetMode="External"/><Relationship Id="rId7" Type="http://schemas.openxmlformats.org/officeDocument/2006/relationships/hyperlink" Target="https://www.visual-paradigm.com/guide/uml-unified-modeling-language/what-is-deployment-diagram/" TargetMode="External"/><Relationship Id="rId2" Type="http://schemas.openxmlformats.org/officeDocument/2006/relationships/hyperlink" Target="https://www.visual-paradigm.com/guide/uml-unified-modeling-language/what-is-class-diagram/" TargetMode="External"/><Relationship Id="rId1" Type="http://schemas.openxmlformats.org/officeDocument/2006/relationships/slideLayout" Target="../slideLayouts/slideLayout2.xml"/><Relationship Id="rId6" Type="http://schemas.openxmlformats.org/officeDocument/2006/relationships/hyperlink" Target="https://www.visual-paradigm.com/guide/uml-unified-modeling-language/what-is-composite-structure-diagram/" TargetMode="External"/><Relationship Id="rId5" Type="http://schemas.openxmlformats.org/officeDocument/2006/relationships/hyperlink" Target="https://www.visual-paradigm.com/guide/uml-unified-modeling-language/what-is-component-diagram/" TargetMode="External"/><Relationship Id="rId4" Type="http://schemas.openxmlformats.org/officeDocument/2006/relationships/hyperlink" Target="https://www.visual-paradigm.com/guide/uml-unified-modeling-language/what-is-object-diagra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visual-paradigm.com/guide/uml-unified-modeling-language/what-is-sequence-diagram/" TargetMode="External"/><Relationship Id="rId2" Type="http://schemas.openxmlformats.org/officeDocument/2006/relationships/hyperlink" Target="https://www.visual-paradigm.com/guide/uml-unified-modeling-language/what-is-activity-diagram/"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visual-paradigm.com/guide/uml-unified-modeling-language/what-is-state-machine-diagram/" TargetMode="External"/><Relationship Id="rId7" Type="http://schemas.openxmlformats.org/officeDocument/2006/relationships/image" Target="../media/image52.png"/><Relationship Id="rId2" Type="http://schemas.openxmlformats.org/officeDocument/2006/relationships/hyperlink" Target="https://www.visual-paradigm.com/guide/uml-unified-modeling-language/what-is-use-case-diagram/" TargetMode="External"/><Relationship Id="rId1" Type="http://schemas.openxmlformats.org/officeDocument/2006/relationships/slideLayout" Target="../slideLayouts/slideLayout2.xml"/><Relationship Id="rId6" Type="http://schemas.openxmlformats.org/officeDocument/2006/relationships/hyperlink" Target="https://www.visual-paradigm.com/guide/uml-unified-modeling-language/what-is-timing-diagram/" TargetMode="External"/><Relationship Id="rId5" Type="http://schemas.openxmlformats.org/officeDocument/2006/relationships/hyperlink" Target="https://www.visual-paradigm.com/guide/uml-unified-modeling-language/what-is-interaction-overview-diagram/" TargetMode="External"/><Relationship Id="rId4" Type="http://schemas.openxmlformats.org/officeDocument/2006/relationships/hyperlink" Target="https://www.visual-paradigm.com/guide/uml-unified-modeling-language/what-is-communication-diagra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130425"/>
            <a:ext cx="8856984" cy="1470025"/>
          </a:xfrm>
        </p:spPr>
        <p:txBody>
          <a:bodyPr>
            <a:normAutofit/>
          </a:bodyPr>
          <a:lstStyle/>
          <a:p>
            <a:r>
              <a:rPr lang="lv-LV" b="1" dirty="0">
                <a:solidFill>
                  <a:schemeClr val="bg1"/>
                </a:solidFill>
              </a:rPr>
              <a:t>UML diagrammas</a:t>
            </a:r>
          </a:p>
        </p:txBody>
      </p:sp>
      <p:sp>
        <p:nvSpPr>
          <p:cNvPr id="3" name="Subtitle 2"/>
          <p:cNvSpPr>
            <a:spLocks noGrp="1"/>
          </p:cNvSpPr>
          <p:nvPr>
            <p:ph type="subTitle" idx="1"/>
          </p:nvPr>
        </p:nvSpPr>
        <p:spPr/>
        <p:txBody>
          <a:bodyPr/>
          <a:lstStyle/>
          <a:p>
            <a:r>
              <a:rPr lang="lv-LV" dirty="0">
                <a:solidFill>
                  <a:schemeClr val="tx1"/>
                </a:solidFill>
              </a:rPr>
              <a:t>Mg. </a:t>
            </a:r>
            <a:r>
              <a:rPr lang="lv-LV" dirty="0" err="1">
                <a:solidFill>
                  <a:schemeClr val="tx1"/>
                </a:solidFill>
              </a:rPr>
              <a:t>sc</a:t>
            </a:r>
            <a:r>
              <a:rPr lang="lv-LV" dirty="0">
                <a:solidFill>
                  <a:schemeClr val="tx1"/>
                </a:solidFill>
              </a:rPr>
              <a:t>. </a:t>
            </a:r>
            <a:r>
              <a:rPr lang="lv-LV" dirty="0" err="1">
                <a:solidFill>
                  <a:schemeClr val="tx1"/>
                </a:solidFill>
              </a:rPr>
              <a:t>ing</a:t>
            </a:r>
            <a:r>
              <a:rPr lang="lv-LV" dirty="0">
                <a:solidFill>
                  <a:schemeClr val="tx1"/>
                </a:solidFill>
              </a:rPr>
              <a:t>. Kristaps </a:t>
            </a:r>
            <a:r>
              <a:rPr lang="lv-LV" dirty="0" err="1">
                <a:solidFill>
                  <a:schemeClr val="tx1"/>
                </a:solidFill>
              </a:rPr>
              <a:t>Rāvalds</a:t>
            </a:r>
            <a:endParaRPr lang="lv-LV" dirty="0">
              <a:solidFill>
                <a:schemeClr val="tx1"/>
              </a:solidFill>
            </a:endParaRPr>
          </a:p>
        </p:txBody>
      </p:sp>
      <p:sp>
        <p:nvSpPr>
          <p:cNvPr id="4" name="TextBox 3"/>
          <p:cNvSpPr txBox="1"/>
          <p:nvPr/>
        </p:nvSpPr>
        <p:spPr>
          <a:xfrm>
            <a:off x="8244408" y="6342531"/>
            <a:ext cx="646331" cy="369332"/>
          </a:xfrm>
          <a:prstGeom prst="rect">
            <a:avLst/>
          </a:prstGeom>
          <a:noFill/>
        </p:spPr>
        <p:txBody>
          <a:bodyPr wrap="none" rtlCol="0">
            <a:spAutoFit/>
          </a:bodyPr>
          <a:lstStyle/>
          <a:p>
            <a:r>
              <a:rPr lang="lv-LV" dirty="0" smtClean="0"/>
              <a:t>2023</a:t>
            </a:r>
            <a:endParaRPr lang="lv-LV" dirty="0"/>
          </a:p>
        </p:txBody>
      </p:sp>
    </p:spTree>
    <p:extLst>
      <p:ext uri="{BB962C8B-B14F-4D97-AF65-F5344CB8AC3E}">
        <p14:creationId xmlns:p14="http://schemas.microsoft.com/office/powerpoint/2010/main" val="76607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smtClean="0"/>
              <a:t>Strukturālās diagrammas</a:t>
            </a:r>
          </a:p>
          <a:p>
            <a:pPr marL="457200" indent="-457200">
              <a:buFont typeface="+mj-lt"/>
              <a:buAutoNum type="arabicPeriod" startAt="3"/>
            </a:pPr>
            <a:r>
              <a:rPr lang="lv-LV" sz="2400" u="sng" dirty="0" smtClean="0"/>
              <a:t>Objektu</a:t>
            </a:r>
            <a:r>
              <a:rPr lang="lv-LV" sz="2400" dirty="0" smtClean="0"/>
              <a:t> (</a:t>
            </a:r>
            <a:r>
              <a:rPr lang="lv-LV" sz="2400" i="1" dirty="0" err="1" smtClean="0"/>
              <a:t>object</a:t>
            </a:r>
            <a:r>
              <a:rPr lang="lv-LV" sz="2400" dirty="0" smtClean="0"/>
              <a:t>) diagramma ir klases instance, kas attēlo objektus un datu vērtības konkrētā mirklī sistēmas darbības laikā. Objektu diagrammas tiek pielietotas arī, lai pārbaudītu klases diagrammas pareizību vai, lai sīkāk izskaidrotu kādu daļu no klases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10</a:t>
            </a:fld>
            <a:endParaRPr lang="lv-LV"/>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501008"/>
            <a:ext cx="8809132" cy="290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556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3"/>
            </a:pPr>
            <a:r>
              <a:rPr lang="lv-LV" sz="2400" u="sng" dirty="0" smtClean="0"/>
              <a:t>Objektu</a:t>
            </a:r>
            <a:r>
              <a:rPr lang="lv-LV" sz="2400" dirty="0" smtClean="0"/>
              <a:t> (</a:t>
            </a:r>
            <a:r>
              <a:rPr lang="lv-LV" sz="2400" i="1" dirty="0" smtClean="0"/>
              <a:t>object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11</a:t>
            </a:fld>
            <a:endParaRPr lang="lv-LV"/>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0" b="1808"/>
          <a:stretch/>
        </p:blipFill>
        <p:spPr bwMode="auto">
          <a:xfrm>
            <a:off x="107504" y="1340768"/>
            <a:ext cx="8733344" cy="368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07504" y="5069756"/>
            <a:ext cx="6115050" cy="375627"/>
            <a:chOff x="107504" y="5069756"/>
            <a:chExt cx="6115050" cy="375627"/>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069756"/>
              <a:ext cx="61150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5301209"/>
              <a:ext cx="4392488" cy="14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00843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3"/>
            </a:pPr>
            <a:r>
              <a:rPr lang="lv-LV" sz="2400" u="sng" dirty="0" smtClean="0"/>
              <a:t>Objektu</a:t>
            </a:r>
            <a:r>
              <a:rPr lang="lv-LV" sz="2400" dirty="0" smtClean="0"/>
              <a:t> (</a:t>
            </a:r>
            <a:r>
              <a:rPr lang="lv-LV" sz="2400" i="1" dirty="0" smtClean="0"/>
              <a:t>object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12</a:t>
            </a:fld>
            <a:endParaRPr lang="lv-LV"/>
          </a:p>
        </p:txBody>
      </p:sp>
      <p:grpSp>
        <p:nvGrpSpPr>
          <p:cNvPr id="6" name="Group 5"/>
          <p:cNvGrpSpPr/>
          <p:nvPr/>
        </p:nvGrpSpPr>
        <p:grpSpPr>
          <a:xfrm>
            <a:off x="202754" y="3212974"/>
            <a:ext cx="7825630" cy="880982"/>
            <a:chOff x="207908" y="4077072"/>
            <a:chExt cx="8629650" cy="971497"/>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08" y="4077072"/>
              <a:ext cx="8629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73"/>
            <a:stretch/>
          </p:blipFill>
          <p:spPr bwMode="auto">
            <a:xfrm>
              <a:off x="207909" y="4553511"/>
              <a:ext cx="3001094" cy="495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202754" y="1340769"/>
            <a:ext cx="7029880" cy="1872208"/>
            <a:chOff x="202754" y="1417340"/>
            <a:chExt cx="8439150" cy="2247527"/>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54" y="1417340"/>
              <a:ext cx="84391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80" t="5845" r="760" b="5693"/>
            <a:stretch/>
          </p:blipFill>
          <p:spPr bwMode="auto">
            <a:xfrm>
              <a:off x="202754" y="1970986"/>
              <a:ext cx="8439150" cy="1693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202753" y="4221088"/>
            <a:ext cx="8744273" cy="1876425"/>
            <a:chOff x="179511" y="1530896"/>
            <a:chExt cx="8744273" cy="1876425"/>
          </a:xfrm>
        </p:grpSpPr>
        <p:pic>
          <p:nvPicPr>
            <p:cNvPr id="1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5130" b="15079"/>
            <a:stretch/>
          </p:blipFill>
          <p:spPr bwMode="auto">
            <a:xfrm>
              <a:off x="179512" y="1530896"/>
              <a:ext cx="748665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343" t="10317" r="1407" b="3214"/>
            <a:stretch/>
          </p:blipFill>
          <p:spPr bwMode="auto">
            <a:xfrm>
              <a:off x="179511" y="1743621"/>
              <a:ext cx="8744273"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202753" y="6097513"/>
            <a:ext cx="7467600" cy="553279"/>
            <a:chOff x="189037" y="4077072"/>
            <a:chExt cx="7467600" cy="553279"/>
          </a:xfrm>
        </p:grpSpPr>
        <p:pic>
          <p:nvPicPr>
            <p:cNvPr id="1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37" y="4077072"/>
              <a:ext cx="74676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rotWithShape="1">
            <a:blip r:embed="rId9">
              <a:extLst>
                <a:ext uri="{28A0092B-C50C-407E-A947-70E740481C1C}">
                  <a14:useLocalDpi xmlns:a14="http://schemas.microsoft.com/office/drawing/2010/main" val="0"/>
                </a:ext>
              </a:extLst>
            </a:blip>
            <a:srcRect l="23043"/>
            <a:stretch/>
          </p:blipFill>
          <p:spPr bwMode="auto">
            <a:xfrm>
              <a:off x="189037" y="4324723"/>
              <a:ext cx="2942804" cy="305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21873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3"/>
            </a:pPr>
            <a:r>
              <a:rPr lang="lv-LV" sz="2400" u="sng" dirty="0" smtClean="0"/>
              <a:t>Objektu</a:t>
            </a:r>
            <a:r>
              <a:rPr lang="lv-LV" sz="2400" dirty="0" smtClean="0"/>
              <a:t> (</a:t>
            </a:r>
            <a:r>
              <a:rPr lang="lv-LV" sz="2400" i="1" dirty="0" smtClean="0"/>
              <a:t>object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13</a:t>
            </a:fld>
            <a:endParaRPr lang="lv-LV"/>
          </a:p>
        </p:txBody>
      </p:sp>
      <p:grpSp>
        <p:nvGrpSpPr>
          <p:cNvPr id="8" name="Group 7"/>
          <p:cNvGrpSpPr/>
          <p:nvPr/>
        </p:nvGrpSpPr>
        <p:grpSpPr>
          <a:xfrm>
            <a:off x="107504" y="1340768"/>
            <a:ext cx="8667750" cy="2827322"/>
            <a:chOff x="107504" y="1340768"/>
            <a:chExt cx="8667750" cy="2827322"/>
          </a:xfrm>
        </p:grpSpPr>
        <p:pic>
          <p:nvPicPr>
            <p:cNvPr id="71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6677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764" t="3255" r="781"/>
            <a:stretch/>
          </p:blipFill>
          <p:spPr bwMode="auto">
            <a:xfrm>
              <a:off x="107504" y="2474243"/>
              <a:ext cx="7992888" cy="169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07504" y="4367386"/>
            <a:ext cx="5257800" cy="587541"/>
            <a:chOff x="107504" y="4367386"/>
            <a:chExt cx="5257800" cy="587541"/>
          </a:xfrm>
        </p:grpSpPr>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367386"/>
              <a:ext cx="52578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653136"/>
              <a:ext cx="4104456" cy="301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73931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3"/>
            </a:pPr>
            <a:r>
              <a:rPr lang="lv-LV" sz="2400" u="sng" dirty="0" smtClean="0"/>
              <a:t>Objektu</a:t>
            </a:r>
            <a:r>
              <a:rPr lang="lv-LV" sz="2400" dirty="0" smtClean="0"/>
              <a:t> (</a:t>
            </a:r>
            <a:r>
              <a:rPr lang="lv-LV" sz="2400" i="1" dirty="0" smtClean="0"/>
              <a:t>object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14</a:t>
            </a:fld>
            <a:endParaRPr lang="lv-LV"/>
          </a:p>
        </p:txBody>
      </p:sp>
      <p:grpSp>
        <p:nvGrpSpPr>
          <p:cNvPr id="5" name="Group 4"/>
          <p:cNvGrpSpPr/>
          <p:nvPr/>
        </p:nvGrpSpPr>
        <p:grpSpPr>
          <a:xfrm>
            <a:off x="161925" y="1340768"/>
            <a:ext cx="8820150" cy="2437215"/>
            <a:chOff x="161925" y="1340768"/>
            <a:chExt cx="8820150" cy="2437215"/>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340768"/>
              <a:ext cx="88201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893219"/>
              <a:ext cx="7506419" cy="188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161925" y="4254227"/>
            <a:ext cx="8496300" cy="839642"/>
            <a:chOff x="161925" y="4254227"/>
            <a:chExt cx="8496300" cy="839642"/>
          </a:xfrm>
        </p:grpSpPr>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4254227"/>
              <a:ext cx="84963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4773539"/>
              <a:ext cx="3753209" cy="32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66164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a:t>Strukturālās </a:t>
            </a:r>
            <a:r>
              <a:rPr lang="lv-LV" sz="2400" b="1" dirty="0" smtClean="0"/>
              <a:t>diagrammas</a:t>
            </a:r>
            <a:endParaRPr lang="lv-LV" sz="2400" b="1" dirty="0"/>
          </a:p>
          <a:p>
            <a:pPr marL="457200" indent="-457200">
              <a:buFont typeface="+mj-lt"/>
              <a:buAutoNum type="arabicPeriod" startAt="4"/>
            </a:pPr>
            <a:r>
              <a:rPr lang="lv-LV" sz="2400" u="sng" dirty="0" smtClean="0"/>
              <a:t>Komponenšu</a:t>
            </a:r>
            <a:r>
              <a:rPr lang="lv-LV" sz="2400" dirty="0" smtClean="0"/>
              <a:t> (</a:t>
            </a:r>
            <a:r>
              <a:rPr lang="lv-LV" sz="2400" i="1" dirty="0" err="1" smtClean="0"/>
              <a:t>component</a:t>
            </a:r>
            <a:r>
              <a:rPr lang="lv-LV" sz="2400" dirty="0" smtClean="0"/>
              <a:t>) diagrammas mērķis ir attēlot strukturālo saistību starp visām sistēmas komponentēm. Komponenšu diagramma ļauj pārskatīt vai no sistēmas pieprasītā funkcionalitāte ir pieņemama un pareizi realizējama. </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15</a:t>
            </a:fld>
            <a:endParaRPr lang="lv-LV"/>
          </a:p>
        </p:txBody>
      </p:sp>
      <p:pic>
        <p:nvPicPr>
          <p:cNvPr id="6148" name="Picture 4" descr="component-diagram.jpg (881×600)"/>
          <p:cNvPicPr>
            <a:picLocks noChangeAspect="1" noChangeArrowheads="1"/>
          </p:cNvPicPr>
          <p:nvPr/>
        </p:nvPicPr>
        <p:blipFill rotWithShape="1">
          <a:blip r:embed="rId2">
            <a:extLst>
              <a:ext uri="{28A0092B-C50C-407E-A947-70E740481C1C}">
                <a14:useLocalDpi xmlns:a14="http://schemas.microsoft.com/office/drawing/2010/main" val="0"/>
              </a:ext>
            </a:extLst>
          </a:blip>
          <a:srcRect t="14715"/>
          <a:stretch/>
        </p:blipFill>
        <p:spPr bwMode="auto">
          <a:xfrm>
            <a:off x="2330762" y="2918460"/>
            <a:ext cx="6705734" cy="389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804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4"/>
            </a:pPr>
            <a:r>
              <a:rPr lang="lv-LV" sz="2400" u="sng" dirty="0" smtClean="0"/>
              <a:t>Komponenšu</a:t>
            </a:r>
            <a:r>
              <a:rPr lang="lv-LV" sz="2400" dirty="0" smtClean="0"/>
              <a:t> (</a:t>
            </a:r>
            <a:r>
              <a:rPr lang="lv-LV" sz="2400" i="1" dirty="0" smtClean="0"/>
              <a:t>component</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16</a:t>
            </a:fld>
            <a:endParaRPr lang="lv-LV"/>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9"/>
            <a:ext cx="8784976" cy="10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component-diagram-overview.png (940×5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7935334" cy="439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221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a:t>Strukturālās </a:t>
            </a:r>
            <a:r>
              <a:rPr lang="lv-LV" sz="2400" b="1" dirty="0" smtClean="0"/>
              <a:t>diagrammas</a:t>
            </a:r>
            <a:endParaRPr lang="lv-LV" sz="2400" b="1" dirty="0"/>
          </a:p>
          <a:p>
            <a:pPr marL="457200" indent="-457200">
              <a:buFont typeface="+mj-lt"/>
              <a:buAutoNum type="arabicPeriod" startAt="5"/>
            </a:pPr>
            <a:r>
              <a:rPr lang="lv-LV" sz="2400" u="sng" dirty="0" smtClean="0"/>
              <a:t>Kompozītstruktūras</a:t>
            </a:r>
            <a:r>
              <a:rPr lang="lv-LV" sz="2400" dirty="0" smtClean="0"/>
              <a:t> (</a:t>
            </a:r>
            <a:r>
              <a:rPr lang="lv-LV" sz="2400" i="1" dirty="0" err="1" smtClean="0"/>
              <a:t>coposite</a:t>
            </a:r>
            <a:r>
              <a:rPr lang="lv-LV" sz="2400" i="1" dirty="0" smtClean="0"/>
              <a:t> </a:t>
            </a:r>
            <a:r>
              <a:rPr lang="lv-LV" sz="2400" i="1" dirty="0" err="1" smtClean="0"/>
              <a:t>structure</a:t>
            </a:r>
            <a:r>
              <a:rPr lang="lv-LV" sz="2400" dirty="0" smtClean="0"/>
              <a:t>) diagramma ir līdzīga klašu diagrammai, taču tā ļauj detalizētāk aprakstīt vairāku klašu ārējo struktūru un to savstarpējo mijiedarbību. Tā ļauj ieskatīties arī klases objektos, lai noteiktu kā un, kurā mirklī tie izveidojas.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17</a:t>
            </a:fld>
            <a:endParaRPr lang="lv-LV"/>
          </a:p>
        </p:txBody>
      </p:sp>
      <p:grpSp>
        <p:nvGrpSpPr>
          <p:cNvPr id="6" name="Group 5"/>
          <p:cNvGrpSpPr/>
          <p:nvPr/>
        </p:nvGrpSpPr>
        <p:grpSpPr>
          <a:xfrm>
            <a:off x="181769" y="2907317"/>
            <a:ext cx="6910444" cy="3017074"/>
            <a:chOff x="181769" y="2907317"/>
            <a:chExt cx="6910444" cy="3017074"/>
          </a:xfrm>
        </p:grpSpPr>
        <p:pic>
          <p:nvPicPr>
            <p:cNvPr id="7170" name="Picture 2" descr="03-class-diagram.png (427×2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9" y="3324066"/>
              <a:ext cx="4067175" cy="2600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31420" y="2907317"/>
              <a:ext cx="19607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lv-LV" b="1" dirty="0" smtClean="0"/>
                <a:t>Klašu diagramma</a:t>
              </a:r>
              <a:endParaRPr lang="lv-LV" b="1" dirty="0"/>
            </a:p>
          </p:txBody>
        </p:sp>
        <p:cxnSp>
          <p:nvCxnSpPr>
            <p:cNvPr id="7" name="Straight Arrow Connector 6"/>
            <p:cNvCxnSpPr>
              <a:stCxn id="5" idx="1"/>
            </p:cNvCxnSpPr>
            <p:nvPr/>
          </p:nvCxnSpPr>
          <p:spPr>
            <a:xfrm flipH="1">
              <a:off x="4248944" y="3091983"/>
              <a:ext cx="882476" cy="8410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9" name="Group 8"/>
          <p:cNvGrpSpPr/>
          <p:nvPr/>
        </p:nvGrpSpPr>
        <p:grpSpPr>
          <a:xfrm>
            <a:off x="3210135" y="3899470"/>
            <a:ext cx="5776107" cy="2913906"/>
            <a:chOff x="3210135" y="3899470"/>
            <a:chExt cx="5776107" cy="2913906"/>
          </a:xfrm>
        </p:grpSpPr>
        <p:pic>
          <p:nvPicPr>
            <p:cNvPr id="7172" name="Picture 4" descr="04-composite-structure-diagram.png (570×1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135" y="5100810"/>
              <a:ext cx="5776107" cy="17125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12214" y="3899470"/>
              <a:ext cx="34740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lv-LV" b="1" dirty="0" smtClean="0"/>
                <a:t>Kompozītstruktūras diagramma</a:t>
              </a:r>
              <a:endParaRPr lang="lv-LV" b="1" dirty="0"/>
            </a:p>
          </p:txBody>
        </p:sp>
        <p:cxnSp>
          <p:nvCxnSpPr>
            <p:cNvPr id="11" name="Straight Arrow Connector 10"/>
            <p:cNvCxnSpPr>
              <a:stCxn id="8" idx="2"/>
            </p:cNvCxnSpPr>
            <p:nvPr/>
          </p:nvCxnSpPr>
          <p:spPr>
            <a:xfrm flipH="1">
              <a:off x="6190394" y="4268802"/>
              <a:ext cx="1058834" cy="83200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908043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5"/>
            </a:pPr>
            <a:r>
              <a:rPr lang="lv-LV" sz="2400" u="sng" dirty="0" smtClean="0"/>
              <a:t>Kompozītstruktūras</a:t>
            </a:r>
            <a:r>
              <a:rPr lang="lv-LV" sz="2400" dirty="0" smtClean="0"/>
              <a:t> (</a:t>
            </a:r>
            <a:r>
              <a:rPr lang="lv-LV" sz="2400" i="1" dirty="0" smtClean="0"/>
              <a:t>coposite structure</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18</a:t>
            </a:fld>
            <a:endParaRPr lang="lv-LV"/>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7047756" cy="2936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107505" y="4293096"/>
            <a:ext cx="6480720" cy="2465144"/>
            <a:chOff x="107504" y="4365104"/>
            <a:chExt cx="7047757" cy="2680834"/>
          </a:xfrm>
        </p:grpSpPr>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4" t="10090" b="8135"/>
            <a:stretch/>
          </p:blipFill>
          <p:spPr bwMode="auto">
            <a:xfrm>
              <a:off x="119337" y="4365104"/>
              <a:ext cx="7035924" cy="83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21" t="10095"/>
            <a:stretch/>
          </p:blipFill>
          <p:spPr bwMode="auto">
            <a:xfrm>
              <a:off x="107504" y="5195346"/>
              <a:ext cx="7047757" cy="10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9489"/>
            <a:stretch/>
          </p:blipFill>
          <p:spPr bwMode="auto">
            <a:xfrm>
              <a:off x="107504" y="6217896"/>
              <a:ext cx="7047757" cy="82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44233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5"/>
            </a:pPr>
            <a:r>
              <a:rPr lang="lv-LV" sz="2400" u="sng" dirty="0" smtClean="0"/>
              <a:t>Kompozītstruktūras</a:t>
            </a:r>
            <a:r>
              <a:rPr lang="lv-LV" sz="2400" dirty="0" smtClean="0"/>
              <a:t> (</a:t>
            </a:r>
            <a:r>
              <a:rPr lang="lv-LV" sz="2400" i="1" dirty="0" smtClean="0"/>
              <a:t>coposite structure</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19</a:t>
            </a:fld>
            <a:endParaRPr lang="lv-LV"/>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71" y="1340769"/>
            <a:ext cx="7034759" cy="162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514" b="-1"/>
          <a:stretch/>
        </p:blipFill>
        <p:spPr bwMode="auto">
          <a:xfrm>
            <a:off x="280072" y="2924944"/>
            <a:ext cx="7028766" cy="91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103"/>
          <a:stretch/>
        </p:blipFill>
        <p:spPr bwMode="auto">
          <a:xfrm>
            <a:off x="280071" y="3814432"/>
            <a:ext cx="7034759" cy="134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73777" y="5157192"/>
            <a:ext cx="7034527" cy="8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3670"/>
          <a:stretch/>
        </p:blipFill>
        <p:spPr bwMode="auto">
          <a:xfrm>
            <a:off x="273776" y="6000680"/>
            <a:ext cx="6026415" cy="81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821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79512" y="908720"/>
            <a:ext cx="8856984" cy="5832648"/>
          </a:xfrm>
        </p:spPr>
        <p:txBody>
          <a:bodyPr>
            <a:normAutofit/>
          </a:bodyPr>
          <a:lstStyle/>
          <a:p>
            <a:pPr marL="0" indent="0">
              <a:buNone/>
            </a:pPr>
            <a:r>
              <a:rPr lang="lv-LV" sz="2400" dirty="0" smtClean="0"/>
              <a:t>Vienotā modelēšanas valoda jeb UML (</a:t>
            </a:r>
            <a:r>
              <a:rPr lang="lv-LV" sz="2400" i="1" dirty="0" err="1" smtClean="0"/>
              <a:t>Unified</a:t>
            </a:r>
            <a:r>
              <a:rPr lang="lv-LV" sz="2400" i="1" dirty="0" smtClean="0"/>
              <a:t> </a:t>
            </a:r>
            <a:r>
              <a:rPr lang="lv-LV" sz="2400" i="1" dirty="0" err="1" smtClean="0"/>
              <a:t>Modeling</a:t>
            </a:r>
            <a:r>
              <a:rPr lang="lv-LV" sz="2400" i="1" dirty="0" smtClean="0"/>
              <a:t> </a:t>
            </a:r>
            <a:r>
              <a:rPr lang="lv-LV" sz="2400" i="1" dirty="0" err="1" smtClean="0"/>
              <a:t>Language</a:t>
            </a:r>
            <a:r>
              <a:rPr lang="lv-LV" sz="2400" dirty="0" smtClean="0"/>
              <a:t>) ir programmatūras projektu vizualizēšanas veids, pielietojot vairāku veidu diagrammas. UML ir akceptēts kā standarts programmatūras izstrādes procesa modelēšanai, kas vizualizē to kā sistēma strādā.</a:t>
            </a:r>
          </a:p>
          <a:p>
            <a:pPr marL="0" indent="0">
              <a:buNone/>
            </a:pPr>
            <a:r>
              <a:rPr lang="lv-LV" sz="2400" dirty="0" smtClean="0"/>
              <a:t>Sākotnēji UML sevī ietvēra 9 veidu diagrammas, taču kopš UML 2.0 akceptēšanas, tiek pielietotas 13 veidu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a:t>
            </a:fld>
            <a:endParaRPr lang="lv-LV"/>
          </a:p>
        </p:txBody>
      </p:sp>
      <p:pic>
        <p:nvPicPr>
          <p:cNvPr id="5" name="Picture 2" descr="UML-feature-image-1.jpg (770×3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30" y="3284984"/>
            <a:ext cx="7646194" cy="337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0909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19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a:t>Strukturālās </a:t>
            </a:r>
            <a:r>
              <a:rPr lang="lv-LV" sz="2400" b="1" dirty="0" smtClean="0"/>
              <a:t>diagrammas</a:t>
            </a:r>
            <a:endParaRPr lang="lv-LV" sz="2400" b="1" dirty="0"/>
          </a:p>
          <a:p>
            <a:pPr marL="457200" indent="-457200">
              <a:buFont typeface="+mj-lt"/>
              <a:buAutoNum type="arabicPeriod" startAt="6"/>
            </a:pPr>
            <a:r>
              <a:rPr lang="lv-LV" sz="2400" u="sng" dirty="0" smtClean="0"/>
              <a:t>Izvietošanas</a:t>
            </a:r>
            <a:r>
              <a:rPr lang="lv-LV" sz="2400" dirty="0" smtClean="0"/>
              <a:t> (</a:t>
            </a:r>
            <a:r>
              <a:rPr lang="lv-LV" sz="2400" i="1" dirty="0" err="1" smtClean="0"/>
              <a:t>deployment</a:t>
            </a:r>
            <a:r>
              <a:rPr lang="lv-LV" sz="2400" dirty="0" smtClean="0"/>
              <a:t>) diagramma ir strukturāla diagramma, kas tiek pielietota, lai atveidotu objektorientētu sistēmu no fiziskā aspekta. Diagramma attēlo aparatūru, kas tiks pielietota sistēmas ieviešanā un aparatūras elementu savstarpējo saistību.</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20</a:t>
            </a:fld>
            <a:endParaRPr lang="lv-LV"/>
          </a:p>
        </p:txBody>
      </p:sp>
      <p:pic>
        <p:nvPicPr>
          <p:cNvPr id="8194" name="Picture 2" descr="052919_0743_DeploymentD6.png (629×493)"/>
          <p:cNvPicPr>
            <a:picLocks noChangeAspect="1" noChangeArrowheads="1"/>
          </p:cNvPicPr>
          <p:nvPr/>
        </p:nvPicPr>
        <p:blipFill rotWithShape="1">
          <a:blip r:embed="rId2">
            <a:extLst>
              <a:ext uri="{28A0092B-C50C-407E-A947-70E740481C1C}">
                <a14:useLocalDpi xmlns:a14="http://schemas.microsoft.com/office/drawing/2010/main" val="0"/>
              </a:ext>
            </a:extLst>
          </a:blip>
          <a:srcRect t="6776" b="5144"/>
          <a:stretch/>
        </p:blipFill>
        <p:spPr bwMode="auto">
          <a:xfrm>
            <a:off x="3446641" y="2852936"/>
            <a:ext cx="5589855" cy="385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804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6"/>
            </a:pPr>
            <a:r>
              <a:rPr lang="lv-LV" sz="2400" u="sng" dirty="0" smtClean="0"/>
              <a:t>Izvietošanas</a:t>
            </a:r>
            <a:r>
              <a:rPr lang="lv-LV" sz="2400" dirty="0" smtClean="0"/>
              <a:t> (</a:t>
            </a:r>
            <a:r>
              <a:rPr lang="lv-LV" sz="2400" i="1" dirty="0" smtClean="0"/>
              <a:t>deployment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21</a:t>
            </a:fld>
            <a:endParaRPr lang="lv-LV"/>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0486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90" y="3720759"/>
            <a:ext cx="2592288" cy="249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descr="Deployment Diagram - UML 2 Diagrams - UML Modeling Tool"/>
          <p:cNvPicPr>
            <a:picLocks noChangeAspect="1" noChangeArrowheads="1"/>
          </p:cNvPicPr>
          <p:nvPr/>
        </p:nvPicPr>
        <p:blipFill rotWithShape="1">
          <a:blip r:embed="rId4">
            <a:extLst>
              <a:ext uri="{28A0092B-C50C-407E-A947-70E740481C1C}">
                <a14:useLocalDpi xmlns:a14="http://schemas.microsoft.com/office/drawing/2010/main" val="0"/>
              </a:ext>
            </a:extLst>
          </a:blip>
          <a:srcRect l="5391" t="3889" r="5158" b="4085"/>
          <a:stretch/>
        </p:blipFill>
        <p:spPr bwMode="auto">
          <a:xfrm>
            <a:off x="3995936" y="2510554"/>
            <a:ext cx="4664249" cy="428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0781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6"/>
            </a:pPr>
            <a:r>
              <a:rPr lang="lv-LV" sz="2400" u="sng" dirty="0" smtClean="0"/>
              <a:t>Izvietošanas</a:t>
            </a:r>
            <a:r>
              <a:rPr lang="lv-LV" sz="2400" dirty="0" smtClean="0"/>
              <a:t> (</a:t>
            </a:r>
            <a:r>
              <a:rPr lang="lv-LV" sz="2400" i="1" dirty="0" smtClean="0"/>
              <a:t>deployment</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22</a:t>
            </a:fld>
            <a:endParaRPr lang="lv-LV"/>
          </a:p>
        </p:txBody>
      </p:sp>
      <p:grpSp>
        <p:nvGrpSpPr>
          <p:cNvPr id="5" name="Group 4"/>
          <p:cNvGrpSpPr/>
          <p:nvPr/>
        </p:nvGrpSpPr>
        <p:grpSpPr>
          <a:xfrm>
            <a:off x="72008" y="1356951"/>
            <a:ext cx="8964488" cy="1784017"/>
            <a:chOff x="72008" y="1356951"/>
            <a:chExt cx="8964488" cy="1784017"/>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1983"/>
            <a:stretch/>
          </p:blipFill>
          <p:spPr bwMode="auto">
            <a:xfrm>
              <a:off x="72009" y="1356951"/>
              <a:ext cx="8964487" cy="18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237" b="44489"/>
            <a:stretch/>
          </p:blipFill>
          <p:spPr bwMode="auto">
            <a:xfrm>
              <a:off x="72009" y="1542128"/>
              <a:ext cx="8964487" cy="814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057"/>
            <a:stretch/>
          </p:blipFill>
          <p:spPr bwMode="auto">
            <a:xfrm>
              <a:off x="72008" y="2356918"/>
              <a:ext cx="8964487" cy="78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862852"/>
            <a:ext cx="5544616" cy="396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385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55575" y="908720"/>
            <a:ext cx="8880921" cy="5832648"/>
          </a:xfrm>
        </p:spPr>
        <p:txBody>
          <a:bodyPr>
            <a:normAutofit/>
          </a:bodyPr>
          <a:lstStyle/>
          <a:p>
            <a:pPr marL="0" indent="0">
              <a:buNone/>
            </a:pPr>
            <a:r>
              <a:rPr lang="lv-LV" sz="2400" dirty="0" smtClean="0"/>
              <a:t>Sīkāk par sekojošām strukturālām diagrammām lasīt:</a:t>
            </a:r>
          </a:p>
          <a:p>
            <a:r>
              <a:rPr lang="pt-BR" sz="2400" dirty="0">
                <a:hlinkClick r:id="rId2"/>
              </a:rPr>
              <a:t>Class diagram</a:t>
            </a:r>
            <a:endParaRPr lang="pt-BR" sz="2400" dirty="0"/>
          </a:p>
          <a:p>
            <a:r>
              <a:rPr lang="pt-BR" sz="2400" dirty="0">
                <a:hlinkClick r:id="rId3"/>
              </a:rPr>
              <a:t>Package diagram</a:t>
            </a:r>
            <a:endParaRPr lang="pt-BR" sz="2400" dirty="0"/>
          </a:p>
          <a:p>
            <a:r>
              <a:rPr lang="pt-BR" sz="2400" dirty="0">
                <a:hlinkClick r:id="rId4"/>
              </a:rPr>
              <a:t>Object diagram</a:t>
            </a:r>
            <a:endParaRPr lang="pt-BR" sz="2400" dirty="0"/>
          </a:p>
          <a:p>
            <a:r>
              <a:rPr lang="pt-BR" sz="2400" dirty="0">
                <a:hlinkClick r:id="rId5"/>
              </a:rPr>
              <a:t>Component diagram</a:t>
            </a:r>
            <a:endParaRPr lang="pt-BR" sz="2400" dirty="0"/>
          </a:p>
          <a:p>
            <a:r>
              <a:rPr lang="pt-BR" sz="2400" dirty="0">
                <a:hlinkClick r:id="rId6"/>
              </a:rPr>
              <a:t>Composite structure diagram</a:t>
            </a:r>
            <a:endParaRPr lang="pt-BR" sz="2400" dirty="0"/>
          </a:p>
          <a:p>
            <a:r>
              <a:rPr lang="pt-BR" sz="2400" dirty="0">
                <a:hlinkClick r:id="rId7"/>
              </a:rPr>
              <a:t>Deployment diagram</a:t>
            </a:r>
            <a:endParaRPr lang="pt-BR" sz="2400" dirty="0"/>
          </a:p>
          <a:p>
            <a:pPr marL="0" indent="0">
              <a:buNone/>
            </a:pP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23</a:t>
            </a:fld>
            <a:endParaRPr lang="lv-LV"/>
          </a:p>
        </p:txBody>
      </p:sp>
      <p:sp>
        <p:nvSpPr>
          <p:cNvPr id="5" name="AutoShape 2" descr="UMLdiagrams.png (1218×5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v-LV"/>
          </a:p>
        </p:txBody>
      </p:sp>
      <p:grpSp>
        <p:nvGrpSpPr>
          <p:cNvPr id="7" name="Group 6"/>
          <p:cNvGrpSpPr/>
          <p:nvPr/>
        </p:nvGrpSpPr>
        <p:grpSpPr>
          <a:xfrm>
            <a:off x="2843808" y="4036020"/>
            <a:ext cx="6192688" cy="2777356"/>
            <a:chOff x="2843808" y="4036020"/>
            <a:chExt cx="6192688" cy="2777356"/>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147" y="4036020"/>
              <a:ext cx="6068349" cy="270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2843808" y="4149080"/>
              <a:ext cx="3024336" cy="266429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3305455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5112568" cy="5832648"/>
          </a:xfrm>
        </p:spPr>
        <p:txBody>
          <a:bodyPr>
            <a:normAutofit/>
          </a:bodyPr>
          <a:lstStyle/>
          <a:p>
            <a:pPr marL="0" indent="0">
              <a:buNone/>
            </a:pPr>
            <a:r>
              <a:rPr lang="lv-LV" sz="2400" b="1" dirty="0" smtClean="0"/>
              <a:t>Uzvedības diagrammas</a:t>
            </a:r>
            <a:endParaRPr lang="lv-LV" sz="2400" b="1" dirty="0"/>
          </a:p>
          <a:p>
            <a:pPr marL="457200" indent="-457200">
              <a:buFont typeface="+mj-lt"/>
              <a:buAutoNum type="arabicPeriod"/>
            </a:pPr>
            <a:r>
              <a:rPr lang="lv-LV" sz="2400" u="sng" dirty="0" smtClean="0"/>
              <a:t>Aktivitāšu</a:t>
            </a:r>
            <a:r>
              <a:rPr lang="lv-LV" sz="2400" dirty="0" smtClean="0"/>
              <a:t> (</a:t>
            </a:r>
            <a:r>
              <a:rPr lang="lv-LV" sz="2400" i="1" dirty="0" err="1" smtClean="0"/>
              <a:t>activity</a:t>
            </a:r>
            <a:r>
              <a:rPr lang="lv-LV" sz="2400" dirty="0" smtClean="0"/>
              <a:t>) diagramma raksturo kā sistēmas aktivitātes tiek koordinētas. Varētu teikt, ka diagramma attēlo visus sistēmas darbības scenārijus un iznākumus balstoties uz veiktajām darbībām.</a:t>
            </a:r>
          </a:p>
          <a:p>
            <a:pPr marL="0" indent="0">
              <a:buNone/>
            </a:pPr>
            <a:r>
              <a:rPr lang="lv-LV" sz="2400" dirty="0" smtClean="0"/>
              <a:t>Var apgalvot, ka aktivitāšu diagramma tiek balstīta uz sistēmas algoritmu blokshēmām, tā ir tikai kompleksāka un detalizētāka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24</a:t>
            </a:fld>
            <a:endParaRPr lang="lv-LV"/>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926443"/>
            <a:ext cx="3960440" cy="58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065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25</a:t>
            </a:fld>
            <a:endParaRPr lang="lv-LV"/>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60293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55" r="1774"/>
          <a:stretch/>
        </p:blipFill>
        <p:spPr bwMode="auto">
          <a:xfrm>
            <a:off x="107505" y="3429000"/>
            <a:ext cx="8308733"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193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26</a:t>
            </a:fld>
            <a:endParaRPr lang="lv-LV"/>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 y="1340767"/>
            <a:ext cx="8960867" cy="3462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2684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27</a:t>
            </a:fld>
            <a:endParaRPr lang="lv-LV"/>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8" y="1340768"/>
            <a:ext cx="8987408" cy="38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6085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28</a:t>
            </a:fld>
            <a:endParaRPr lang="lv-LV"/>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35"/>
          <a:stretch/>
        </p:blipFill>
        <p:spPr bwMode="auto">
          <a:xfrm>
            <a:off x="1043608" y="1332907"/>
            <a:ext cx="6696744" cy="548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861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29</a:t>
            </a:fld>
            <a:endParaRPr lang="lv-LV"/>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412776"/>
            <a:ext cx="8953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861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79512" y="908720"/>
            <a:ext cx="8856984" cy="5832648"/>
          </a:xfrm>
        </p:spPr>
        <p:txBody>
          <a:bodyPr>
            <a:normAutofit/>
          </a:bodyPr>
          <a:lstStyle/>
          <a:p>
            <a:pPr marL="0" indent="0">
              <a:buNone/>
            </a:pPr>
            <a:r>
              <a:rPr lang="lv-LV" sz="2400" dirty="0" smtClean="0"/>
              <a:t>UML nav programmēšanas valoda, to drīzāk varētu uzskatīt par vizuālu valodu, kas attēlo sistēmas uzvedību (</a:t>
            </a:r>
            <a:r>
              <a:rPr lang="lv-LV" sz="2400" i="1" dirty="0" smtClean="0"/>
              <a:t>behavior</a:t>
            </a:r>
            <a:r>
              <a:rPr lang="lv-LV" sz="2400" dirty="0" smtClean="0"/>
              <a:t>) un struktūru (</a:t>
            </a:r>
            <a:r>
              <a:rPr lang="lv-LV" sz="2400" i="1" dirty="0" smtClean="0"/>
              <a:t>structure</a:t>
            </a:r>
            <a:r>
              <a:rPr lang="lv-LV" sz="2400" dirty="0" smtClean="0"/>
              <a:t>). ISO (</a:t>
            </a:r>
            <a:r>
              <a:rPr lang="lv-LV" sz="2400" i="1" dirty="0" smtClean="0"/>
              <a:t>International Organization </a:t>
            </a:r>
            <a:r>
              <a:rPr lang="lv-LV" sz="2400" i="1" dirty="0"/>
              <a:t>for Standardization</a:t>
            </a:r>
            <a:r>
              <a:rPr lang="lv-LV" sz="2400" dirty="0"/>
              <a:t>) </a:t>
            </a:r>
            <a:r>
              <a:rPr lang="lv-LV" sz="2400" dirty="0" smtClean="0"/>
              <a:t>2005</a:t>
            </a:r>
            <a:r>
              <a:rPr lang="lv-LV" sz="2400" dirty="0"/>
              <a:t>. gadā </a:t>
            </a:r>
            <a:r>
              <a:rPr lang="lv-LV" sz="2400" dirty="0" smtClean="0"/>
              <a:t>UML akceptēja kā programmatūras projektu standartu. </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a:t>
            </a:fld>
            <a:endParaRPr lang="lv-LV"/>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0" r="693"/>
          <a:stretch/>
        </p:blipFill>
        <p:spPr bwMode="auto">
          <a:xfrm>
            <a:off x="107504" y="2581036"/>
            <a:ext cx="8919883" cy="1764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8480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29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30</a:t>
            </a:fld>
            <a:endParaRPr lang="lv-LV"/>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002" y="1340768"/>
            <a:ext cx="6630995" cy="5475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663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31</a:t>
            </a:fld>
            <a:endParaRPr lang="lv-LV"/>
          </a:p>
        </p:txBody>
      </p:sp>
      <p:grpSp>
        <p:nvGrpSpPr>
          <p:cNvPr id="6" name="Group 5"/>
          <p:cNvGrpSpPr/>
          <p:nvPr/>
        </p:nvGrpSpPr>
        <p:grpSpPr>
          <a:xfrm>
            <a:off x="1979712" y="1344484"/>
            <a:ext cx="6120680" cy="5482287"/>
            <a:chOff x="1979712" y="1344484"/>
            <a:chExt cx="6120680" cy="5482287"/>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4484"/>
              <a:ext cx="6120680" cy="548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220072" y="6597352"/>
              <a:ext cx="360040"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1883180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32</a:t>
            </a:fld>
            <a:endParaRPr lang="lv-LV"/>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77" b="5251"/>
          <a:stretch/>
        </p:blipFill>
        <p:spPr bwMode="auto">
          <a:xfrm>
            <a:off x="107505" y="1340768"/>
            <a:ext cx="8208912" cy="73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1187624" y="2132855"/>
            <a:ext cx="6423562" cy="4680521"/>
            <a:chOff x="1187624" y="2132856"/>
            <a:chExt cx="6423562" cy="4680521"/>
          </a:xfrm>
        </p:grpSpPr>
        <p:grpSp>
          <p:nvGrpSpPr>
            <p:cNvPr id="5" name="Group 4"/>
            <p:cNvGrpSpPr/>
            <p:nvPr/>
          </p:nvGrpSpPr>
          <p:grpSpPr>
            <a:xfrm>
              <a:off x="1187624" y="2132856"/>
              <a:ext cx="6423562" cy="4680521"/>
              <a:chOff x="1187624" y="2132856"/>
              <a:chExt cx="6423562" cy="4680521"/>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2856"/>
                <a:ext cx="642356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076056" y="6597353"/>
                <a:ext cx="253513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
          <p:nvSpPr>
            <p:cNvPr id="9" name="Rectangle 8"/>
            <p:cNvSpPr/>
            <p:nvPr/>
          </p:nvSpPr>
          <p:spPr>
            <a:xfrm>
              <a:off x="1187624" y="2132856"/>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3954663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33</a:t>
            </a:fld>
            <a:endParaRPr lang="lv-LV"/>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71" y="1340770"/>
            <a:ext cx="7075017" cy="91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259632" y="2279322"/>
            <a:ext cx="6192688" cy="4534054"/>
            <a:chOff x="1259632" y="2279322"/>
            <a:chExt cx="6192688" cy="4534054"/>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279322"/>
              <a:ext cx="6192688" cy="453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17190" y="6572924"/>
              <a:ext cx="253513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4144479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Aktivitāšu</a:t>
            </a:r>
            <a:r>
              <a:rPr lang="lv-LV" sz="2400" dirty="0" smtClean="0"/>
              <a:t> (</a:t>
            </a:r>
            <a:r>
              <a:rPr lang="lv-LV" sz="2400" i="1" dirty="0" smtClean="0"/>
              <a:t>activity</a:t>
            </a:r>
            <a:r>
              <a:rPr lang="lv-LV" sz="2400" dirty="0" smtClean="0"/>
              <a:t>) diagramma</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34</a:t>
            </a:fld>
            <a:endParaRPr lang="lv-LV"/>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94"/>
          <a:stretch/>
        </p:blipFill>
        <p:spPr bwMode="auto">
          <a:xfrm>
            <a:off x="827584" y="1358166"/>
            <a:ext cx="7214337" cy="547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4898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5112568" cy="5832648"/>
          </a:xfrm>
        </p:spPr>
        <p:txBody>
          <a:bodyPr>
            <a:normAutofit/>
          </a:bodyPr>
          <a:lstStyle/>
          <a:p>
            <a:pPr marL="0" indent="0">
              <a:buNone/>
            </a:pPr>
            <a:r>
              <a:rPr lang="lv-LV" sz="2400" b="1" dirty="0"/>
              <a:t>Uzvedības </a:t>
            </a:r>
            <a:r>
              <a:rPr lang="lv-LV" sz="2400" b="1" dirty="0" smtClean="0"/>
              <a:t>diagrammas</a:t>
            </a:r>
            <a:endParaRPr lang="lv-LV" sz="2400" b="1" dirty="0"/>
          </a:p>
          <a:p>
            <a:pPr marL="457200" indent="-457200">
              <a:buFont typeface="+mj-lt"/>
              <a:buAutoNum type="arabicPeriod" startAt="2"/>
            </a:pPr>
            <a:r>
              <a:rPr lang="lv-LV" sz="2400" u="sng" dirty="0" smtClean="0"/>
              <a:t>Sekvenču</a:t>
            </a:r>
            <a:r>
              <a:rPr lang="lv-LV" sz="2400" dirty="0" smtClean="0"/>
              <a:t> (</a:t>
            </a:r>
            <a:r>
              <a:rPr lang="lv-LV" sz="2400" i="1" dirty="0" err="1" smtClean="0"/>
              <a:t>sequence</a:t>
            </a:r>
            <a:r>
              <a:rPr lang="lv-LV" sz="2400" dirty="0" smtClean="0"/>
              <a:t>) diagrammas attēlo kā norisinās sistēmas operāciju apstrāde, tādēļ tās ietver norises laikus un tiek attēlota nedaudz līdzīgi Ganta diagrammai.  Tiek nodrošināta objektu instanču savstarpējā sadarbība balstoties uz Use case diagrammā definētajiem notikumiem.</a:t>
            </a:r>
          </a:p>
          <a:p>
            <a:pPr marL="0" indent="0">
              <a:buNone/>
            </a:pPr>
            <a:r>
              <a:rPr lang="lv-LV" sz="2400" dirty="0" smtClean="0"/>
              <a:t>Sekvenču diagramma labi parāda to kā un kādā secībā sistēmas notikumi tiek izpildīti.</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35</a:t>
            </a:fld>
            <a:endParaRPr lang="lv-LV"/>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923424"/>
            <a:ext cx="3835921" cy="587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3271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36</a:t>
            </a:fld>
            <a:endParaRPr lang="lv-LV"/>
          </a:p>
        </p:txBody>
      </p:sp>
      <p:grpSp>
        <p:nvGrpSpPr>
          <p:cNvPr id="5" name="Group 4"/>
          <p:cNvGrpSpPr/>
          <p:nvPr/>
        </p:nvGrpSpPr>
        <p:grpSpPr>
          <a:xfrm>
            <a:off x="84217" y="1340768"/>
            <a:ext cx="7944167" cy="1909792"/>
            <a:chOff x="84217" y="1340768"/>
            <a:chExt cx="8562975" cy="2058555"/>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7" y="1340768"/>
              <a:ext cx="8562975" cy="60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7" y="1941998"/>
              <a:ext cx="856297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264653"/>
            <a:ext cx="6120680" cy="3560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400" y="1340768"/>
            <a:ext cx="748472" cy="152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6594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37</a:t>
            </a:fld>
            <a:endParaRPr lang="lv-LV"/>
          </a:p>
        </p:txBody>
      </p:sp>
      <p:grpSp>
        <p:nvGrpSpPr>
          <p:cNvPr id="5" name="Group 4"/>
          <p:cNvGrpSpPr/>
          <p:nvPr/>
        </p:nvGrpSpPr>
        <p:grpSpPr>
          <a:xfrm>
            <a:off x="12412" y="1340769"/>
            <a:ext cx="7786665" cy="2592288"/>
            <a:chOff x="12412" y="1340768"/>
            <a:chExt cx="8512177" cy="2833821"/>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 y="1340768"/>
              <a:ext cx="85058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2" y="2502818"/>
              <a:ext cx="8505825" cy="167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2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962" b="15811"/>
          <a:stretch/>
        </p:blipFill>
        <p:spPr bwMode="auto">
          <a:xfrm>
            <a:off x="35496" y="4186094"/>
            <a:ext cx="5256584" cy="262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456" t="5884"/>
          <a:stretch/>
        </p:blipFill>
        <p:spPr bwMode="auto">
          <a:xfrm>
            <a:off x="6204339" y="3645024"/>
            <a:ext cx="2904165" cy="232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883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38</a:t>
            </a:fld>
            <a:endParaRPr lang="lv-LV"/>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2"/>
          <a:stretch/>
        </p:blipFill>
        <p:spPr bwMode="auto">
          <a:xfrm>
            <a:off x="467544" y="1357313"/>
            <a:ext cx="7952184" cy="545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1669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39</a:t>
            </a:fld>
            <a:endParaRPr lang="lv-LV"/>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705"/>
          <a:stretch/>
        </p:blipFill>
        <p:spPr bwMode="auto">
          <a:xfrm>
            <a:off x="107504" y="1361688"/>
            <a:ext cx="6490761" cy="302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7406"/>
          <a:stretch/>
        </p:blipFill>
        <p:spPr bwMode="auto">
          <a:xfrm>
            <a:off x="108002" y="4365104"/>
            <a:ext cx="6490304" cy="2427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166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dirty="0" smtClean="0"/>
              <a:t>Līdzīgi kā veidojot programmas algoritma blokshēmu, pielietojot dažādas ģeometriskās formas un līnijas, tiek veidotas arī UML diagrammas. Taču katrā no 13 diagrammām, pielietotie apzīmējumi var nozīmēt ko citu un ikkatrai no šīm diagrammām ir savs mērķis.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a:t>
            </a:fld>
            <a:endParaRPr lang="lv-LV"/>
          </a:p>
        </p:txBody>
      </p:sp>
      <p:sp>
        <p:nvSpPr>
          <p:cNvPr id="5" name="AutoShape 2" descr="drawio-display-UML-shape-library.png (712×53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v-LV"/>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788" y="2420888"/>
            <a:ext cx="5878668"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388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39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40</a:t>
            </a:fld>
            <a:endParaRPr lang="lv-LV"/>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076"/>
          <a:stretch/>
        </p:blipFill>
        <p:spPr bwMode="auto">
          <a:xfrm>
            <a:off x="179513" y="1340769"/>
            <a:ext cx="6718787" cy="241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583"/>
          <a:stretch/>
        </p:blipFill>
        <p:spPr bwMode="auto">
          <a:xfrm>
            <a:off x="179512" y="3717032"/>
            <a:ext cx="6718787" cy="301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207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41</a:t>
            </a:fld>
            <a:endParaRPr lang="lv-LV"/>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6677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0" y="1906166"/>
            <a:ext cx="796290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0454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42</a:t>
            </a:fld>
            <a:endParaRPr lang="lv-LV"/>
          </a:p>
        </p:txBody>
      </p:sp>
      <p:grpSp>
        <p:nvGrpSpPr>
          <p:cNvPr id="5" name="Group 4"/>
          <p:cNvGrpSpPr/>
          <p:nvPr/>
        </p:nvGrpSpPr>
        <p:grpSpPr>
          <a:xfrm>
            <a:off x="107504" y="1340768"/>
            <a:ext cx="8782050" cy="1476375"/>
            <a:chOff x="107504" y="1340768"/>
            <a:chExt cx="8782050" cy="1476375"/>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7820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188493"/>
              <a:ext cx="8124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45643"/>
              <a:ext cx="3276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467543" y="2855209"/>
            <a:ext cx="7764785" cy="3942615"/>
            <a:chOff x="467543" y="2855209"/>
            <a:chExt cx="7764785" cy="3942615"/>
          </a:xfrm>
        </p:grpSpPr>
        <p:pic>
          <p:nvPicPr>
            <p:cNvPr id="174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475"/>
            <a:stretch/>
          </p:blipFill>
          <p:spPr bwMode="auto">
            <a:xfrm>
              <a:off x="467543" y="2855209"/>
              <a:ext cx="7764785" cy="3942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020272" y="6309320"/>
              <a:ext cx="1212056"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35647890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43</a:t>
            </a:fld>
            <a:endParaRPr lang="lv-LV"/>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5534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79512" y="2019805"/>
            <a:ext cx="7992888" cy="4780999"/>
            <a:chOff x="179512" y="2019805"/>
            <a:chExt cx="7992888" cy="4780999"/>
          </a:xfrm>
        </p:grpSpPr>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63" b="1709"/>
            <a:stretch/>
          </p:blipFill>
          <p:spPr bwMode="auto">
            <a:xfrm>
              <a:off x="179512" y="2019805"/>
              <a:ext cx="7992888" cy="478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156176" y="6309320"/>
              <a:ext cx="20162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739863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44</a:t>
            </a:fld>
            <a:endParaRPr lang="lv-LV"/>
          </a:p>
        </p:txBody>
      </p:sp>
      <p:grpSp>
        <p:nvGrpSpPr>
          <p:cNvPr id="5" name="Group 4"/>
          <p:cNvGrpSpPr/>
          <p:nvPr/>
        </p:nvGrpSpPr>
        <p:grpSpPr>
          <a:xfrm>
            <a:off x="107505" y="1340769"/>
            <a:ext cx="8286750" cy="1382672"/>
            <a:chOff x="107504" y="1340768"/>
            <a:chExt cx="8505825" cy="1419225"/>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5058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12268"/>
              <a:ext cx="82867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482824" y="2748158"/>
            <a:ext cx="7041503" cy="4070998"/>
            <a:chOff x="482824" y="2748158"/>
            <a:chExt cx="7041503" cy="4070998"/>
          </a:xfrm>
        </p:grpSpPr>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24" y="2748158"/>
              <a:ext cx="7041503" cy="407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08103" y="6309320"/>
              <a:ext cx="20162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739863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45</a:t>
            </a:fld>
            <a:endParaRPr lang="lv-LV"/>
          </a:p>
        </p:txBody>
      </p:sp>
      <p:grpSp>
        <p:nvGrpSpPr>
          <p:cNvPr id="5" name="Group 4"/>
          <p:cNvGrpSpPr/>
          <p:nvPr/>
        </p:nvGrpSpPr>
        <p:grpSpPr>
          <a:xfrm>
            <a:off x="107504" y="1324694"/>
            <a:ext cx="8982075" cy="5200650"/>
            <a:chOff x="107504" y="1293118"/>
            <a:chExt cx="8982075" cy="520065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93118"/>
              <a:ext cx="898207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76256" y="5973216"/>
              <a:ext cx="20162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7398635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Sekvenču</a:t>
            </a:r>
            <a:r>
              <a:rPr lang="lv-LV" sz="2400" dirty="0" smtClean="0"/>
              <a:t> (</a:t>
            </a:r>
            <a:r>
              <a:rPr lang="lv-LV" sz="2400" i="1" dirty="0" smtClean="0"/>
              <a:t>sequence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46</a:t>
            </a:fld>
            <a:endParaRPr lang="lv-LV"/>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812" r="4847"/>
          <a:stretch/>
        </p:blipFill>
        <p:spPr bwMode="auto">
          <a:xfrm>
            <a:off x="71477" y="1329342"/>
            <a:ext cx="7308835" cy="224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descr="seq19.png (649×428)"/>
          <p:cNvPicPr>
            <a:picLocks noChangeAspect="1" noChangeArrowheads="1"/>
          </p:cNvPicPr>
          <p:nvPr/>
        </p:nvPicPr>
        <p:blipFill rotWithShape="1">
          <a:blip r:embed="rId3">
            <a:extLst>
              <a:ext uri="{28A0092B-C50C-407E-A947-70E740481C1C}">
                <a14:useLocalDpi xmlns:a14="http://schemas.microsoft.com/office/drawing/2010/main" val="0"/>
              </a:ext>
            </a:extLst>
          </a:blip>
          <a:srcRect t="1776" b="11776"/>
          <a:stretch/>
        </p:blipFill>
        <p:spPr bwMode="auto">
          <a:xfrm>
            <a:off x="1660425" y="3566100"/>
            <a:ext cx="5688633" cy="324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12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871570" cy="5832648"/>
          </a:xfrm>
        </p:spPr>
        <p:txBody>
          <a:bodyPr>
            <a:normAutofit/>
          </a:bodyPr>
          <a:lstStyle/>
          <a:p>
            <a:pPr marL="0" indent="0">
              <a:buNone/>
            </a:pPr>
            <a:r>
              <a:rPr lang="lv-LV" sz="2400" dirty="0"/>
              <a:t>Sīkāk par sekojošām </a:t>
            </a:r>
            <a:r>
              <a:rPr lang="lv-LV" sz="2400" dirty="0" smtClean="0"/>
              <a:t>uzvedības </a:t>
            </a:r>
            <a:r>
              <a:rPr lang="lv-LV" sz="2400" dirty="0"/>
              <a:t>diagrammām lasīt:</a:t>
            </a:r>
          </a:p>
          <a:p>
            <a:r>
              <a:rPr lang="lv-LV" sz="2400" dirty="0" err="1" smtClean="0">
                <a:hlinkClick r:id="rId2"/>
              </a:rPr>
              <a:t>Activity</a:t>
            </a:r>
            <a:r>
              <a:rPr lang="lv-LV" sz="2400" dirty="0" smtClean="0">
                <a:hlinkClick r:id="rId2"/>
              </a:rPr>
              <a:t> </a:t>
            </a:r>
            <a:r>
              <a:rPr lang="lv-LV" sz="2400" dirty="0" err="1">
                <a:hlinkClick r:id="rId2"/>
              </a:rPr>
              <a:t>diagram</a:t>
            </a:r>
            <a:endParaRPr lang="lv-LV" sz="2400" dirty="0"/>
          </a:p>
          <a:p>
            <a:r>
              <a:rPr lang="lv-LV" sz="2400" dirty="0" err="1">
                <a:hlinkClick r:id="rId3"/>
              </a:rPr>
              <a:t>Sequence</a:t>
            </a:r>
            <a:r>
              <a:rPr lang="lv-LV" sz="2400" dirty="0">
                <a:hlinkClick r:id="rId3"/>
              </a:rPr>
              <a:t> </a:t>
            </a:r>
            <a:r>
              <a:rPr lang="lv-LV" sz="2400" dirty="0" err="1">
                <a:hlinkClick r:id="rId3"/>
              </a:rPr>
              <a:t>diagram</a:t>
            </a:r>
            <a:endParaRPr lang="lv-LV" sz="2400" dirty="0"/>
          </a:p>
          <a:p>
            <a:pPr marL="0" indent="0">
              <a:buNone/>
            </a:pP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47</a:t>
            </a:fld>
            <a:endParaRPr lang="lv-LV"/>
          </a:p>
        </p:txBody>
      </p:sp>
      <p:grpSp>
        <p:nvGrpSpPr>
          <p:cNvPr id="5" name="Group 4"/>
          <p:cNvGrpSpPr/>
          <p:nvPr/>
        </p:nvGrpSpPr>
        <p:grpSpPr>
          <a:xfrm>
            <a:off x="107504" y="2276872"/>
            <a:ext cx="8928992" cy="4392487"/>
            <a:chOff x="2968147" y="4036019"/>
            <a:chExt cx="6187929" cy="3012211"/>
          </a:xfrm>
        </p:grpSpPr>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147" y="4036019"/>
              <a:ext cx="6068349" cy="270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5794345" y="4414874"/>
              <a:ext cx="3361731" cy="2633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29939915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a:t>Uzvedības </a:t>
            </a:r>
            <a:r>
              <a:rPr lang="lv-LV" sz="2400" b="1" dirty="0" smtClean="0"/>
              <a:t>diagrammas</a:t>
            </a:r>
            <a:endParaRPr lang="lv-LV" sz="2400" b="1" dirty="0"/>
          </a:p>
          <a:p>
            <a:pPr marL="457200" indent="-457200">
              <a:buFont typeface="+mj-lt"/>
              <a:buAutoNum type="arabicPeriod" startAt="3"/>
            </a:pPr>
            <a:r>
              <a:rPr lang="lv-LV" sz="2400" u="sng" dirty="0" err="1" smtClean="0"/>
              <a:t>Use</a:t>
            </a:r>
            <a:r>
              <a:rPr lang="lv-LV" sz="2400" u="sng" dirty="0" smtClean="0"/>
              <a:t> </a:t>
            </a:r>
            <a:r>
              <a:rPr lang="lv-LV" sz="2400" u="sng" dirty="0" err="1" smtClean="0"/>
              <a:t>case</a:t>
            </a:r>
            <a:r>
              <a:rPr lang="lv-LV" sz="2400" dirty="0" smtClean="0"/>
              <a:t> diagramma ir izstrādājamās sistēmas sākotnējo prasību atveidojums diagrammas formā. Tā attēlo kāda funkcionalitāte sistēmai jānodrošina, taču tā nenorāda kā tas tiek sasniegts (</a:t>
            </a:r>
            <a:r>
              <a:rPr lang="lv-LV" sz="2400" i="1" dirty="0" smtClean="0"/>
              <a:t>to norāda aktivitāšu diagramma</a:t>
            </a:r>
            <a:r>
              <a:rPr lang="lv-LV" sz="2400" dirty="0" smtClean="0"/>
              <a:t>). </a:t>
            </a:r>
            <a:r>
              <a:rPr lang="lv-LV" sz="2400" dirty="0" err="1" smtClean="0"/>
              <a:t>Use</a:t>
            </a:r>
            <a:r>
              <a:rPr lang="lv-LV" sz="2400" dirty="0" smtClean="0"/>
              <a:t> </a:t>
            </a:r>
            <a:r>
              <a:rPr lang="lv-LV" sz="2400" dirty="0" err="1" smtClean="0"/>
              <a:t>case</a:t>
            </a:r>
            <a:r>
              <a:rPr lang="lv-LV" sz="2400" dirty="0" smtClean="0"/>
              <a:t> diagramma tiek veidota no gala lietotāja perspektīvas, neieslīgstot detaļās un tajā nav secīgi jāuzskaita soļi, kas jāveic, lai nonāktu pie rezultāta.</a:t>
            </a:r>
          </a:p>
        </p:txBody>
      </p:sp>
      <p:sp>
        <p:nvSpPr>
          <p:cNvPr id="4" name="Slide Number Placeholder 3"/>
          <p:cNvSpPr>
            <a:spLocks noGrp="1"/>
          </p:cNvSpPr>
          <p:nvPr>
            <p:ph type="sldNum" sz="quarter" idx="12"/>
          </p:nvPr>
        </p:nvSpPr>
        <p:spPr/>
        <p:txBody>
          <a:bodyPr/>
          <a:lstStyle/>
          <a:p>
            <a:fld id="{4539E69B-78BB-43B0-A682-62D71E414EB8}" type="slidenum">
              <a:rPr lang="lv-LV" smtClean="0"/>
              <a:t>48</a:t>
            </a:fld>
            <a:endParaRPr lang="lv-LV"/>
          </a:p>
        </p:txBody>
      </p:sp>
      <p:pic>
        <p:nvPicPr>
          <p:cNvPr id="22530" name="Picture 2" descr="UML Use Case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t="1458" b="5131"/>
          <a:stretch/>
        </p:blipFill>
        <p:spPr bwMode="auto">
          <a:xfrm>
            <a:off x="3923928" y="3597044"/>
            <a:ext cx="4824536" cy="321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621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3"/>
            </a:pPr>
            <a:r>
              <a:rPr lang="lv-LV" sz="2400" u="sng" dirty="0" smtClean="0"/>
              <a:t>Use case</a:t>
            </a:r>
            <a:r>
              <a:rPr lang="lv-LV" sz="2400" dirty="0" smtClean="0"/>
              <a:t> diagramma</a:t>
            </a:r>
          </a:p>
        </p:txBody>
      </p:sp>
      <p:sp>
        <p:nvSpPr>
          <p:cNvPr id="4" name="Slide Number Placeholder 3"/>
          <p:cNvSpPr>
            <a:spLocks noGrp="1"/>
          </p:cNvSpPr>
          <p:nvPr>
            <p:ph type="sldNum" sz="quarter" idx="12"/>
          </p:nvPr>
        </p:nvSpPr>
        <p:spPr/>
        <p:txBody>
          <a:bodyPr/>
          <a:lstStyle/>
          <a:p>
            <a:fld id="{4539E69B-78BB-43B0-A682-62D71E414EB8}" type="slidenum">
              <a:rPr lang="lv-LV" smtClean="0"/>
              <a:t>49</a:t>
            </a:fld>
            <a:endParaRPr lang="lv-LV"/>
          </a:p>
        </p:txBody>
      </p:sp>
      <p:pic>
        <p:nvPicPr>
          <p:cNvPr id="6" name="Picture 5" descr="Use Case jauns.JPG"/>
          <p:cNvPicPr/>
          <p:nvPr/>
        </p:nvPicPr>
        <p:blipFill>
          <a:blip r:embed="rId2"/>
          <a:srcRect/>
          <a:stretch>
            <a:fillRect/>
          </a:stretch>
        </p:blipFill>
        <p:spPr bwMode="auto">
          <a:xfrm>
            <a:off x="683568" y="1412776"/>
            <a:ext cx="7854055" cy="5184576"/>
          </a:xfrm>
          <a:prstGeom prst="rect">
            <a:avLst/>
          </a:prstGeom>
          <a:noFill/>
          <a:ln w="9525">
            <a:noFill/>
            <a:miter lim="800000"/>
            <a:headEnd/>
            <a:tailEnd/>
          </a:ln>
        </p:spPr>
      </p:pic>
    </p:spTree>
    <p:extLst>
      <p:ext uri="{BB962C8B-B14F-4D97-AF65-F5344CB8AC3E}">
        <p14:creationId xmlns:p14="http://schemas.microsoft.com/office/powerpoint/2010/main" val="321086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dirty="0" smtClean="0"/>
              <a:t>Pašreizējais UML standarts nosaka 13 veidu diagrammas, kas tiek iedalītas divās grupās: strukturālās un uzvedības diagrammās.</a:t>
            </a:r>
          </a:p>
          <a:p>
            <a:pPr marL="0" indent="0">
              <a:buNone/>
            </a:pPr>
            <a:r>
              <a:rPr lang="lv-LV" sz="2400" b="1" dirty="0" smtClean="0"/>
              <a:t>Strukturālās diagrammas</a:t>
            </a:r>
          </a:p>
          <a:p>
            <a:pPr marL="457200" indent="-457200">
              <a:buFont typeface="+mj-lt"/>
              <a:buAutoNum type="arabicPeriod"/>
            </a:pPr>
            <a:r>
              <a:rPr lang="lv-LV" sz="2400" u="sng" dirty="0" smtClean="0"/>
              <a:t>Klašu</a:t>
            </a:r>
            <a:r>
              <a:rPr lang="lv-LV" sz="2400" dirty="0" smtClean="0"/>
              <a:t> (</a:t>
            </a:r>
            <a:r>
              <a:rPr lang="lv-LV" sz="2400" i="1" dirty="0" err="1" smtClean="0"/>
              <a:t>class</a:t>
            </a:r>
            <a:r>
              <a:rPr lang="lv-LV" sz="2400" dirty="0" smtClean="0"/>
              <a:t>) diagrammas atspoguļo sistēmas klases, to atribūtus, metodes un objektu savstarpējo saistību. Klašu diagramma ir kā galvenais bloks objektorientētas programmas modelēšanā, kas nodrošina programmas koncepta modelēšanu un pēcāk to pārvēršanu programmas kodā.</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5</a:t>
            </a:fld>
            <a:endParaRPr lang="lv-LV"/>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741786" y="4005064"/>
            <a:ext cx="8150694"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804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49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4464496" cy="5832648"/>
          </a:xfrm>
        </p:spPr>
        <p:txBody>
          <a:bodyPr>
            <a:normAutofit/>
          </a:bodyPr>
          <a:lstStyle/>
          <a:p>
            <a:pPr marL="0" indent="0">
              <a:buNone/>
            </a:pPr>
            <a:r>
              <a:rPr lang="lv-LV" sz="2400" b="1" dirty="0"/>
              <a:t>Uzvedības </a:t>
            </a:r>
            <a:r>
              <a:rPr lang="lv-LV" sz="2400" b="1" dirty="0" smtClean="0"/>
              <a:t>diagrammas</a:t>
            </a:r>
            <a:endParaRPr lang="lv-LV" sz="2400" b="1" dirty="0"/>
          </a:p>
          <a:p>
            <a:pPr marL="457200" indent="-457200">
              <a:buFont typeface="+mj-lt"/>
              <a:buAutoNum type="arabicPeriod" startAt="4"/>
            </a:pPr>
            <a:r>
              <a:rPr lang="lv-LV" sz="2400" u="sng" dirty="0" smtClean="0"/>
              <a:t>Stāvokļu</a:t>
            </a:r>
            <a:r>
              <a:rPr lang="lv-LV" sz="2400" dirty="0" smtClean="0"/>
              <a:t> (</a:t>
            </a:r>
            <a:r>
              <a:rPr lang="lv-LV" sz="2400" i="1" dirty="0" err="1" smtClean="0"/>
              <a:t>state</a:t>
            </a:r>
            <a:r>
              <a:rPr lang="lv-LV" sz="2400" dirty="0" smtClean="0"/>
              <a:t>) diagramma parasti tiek pielietota, lai aprakstītu </a:t>
            </a:r>
            <a:r>
              <a:rPr lang="lv-LV" sz="2400" dirty="0" err="1" smtClean="0"/>
              <a:t>stāvokļatkarīgu</a:t>
            </a:r>
            <a:r>
              <a:rPr lang="lv-LV" sz="2400" dirty="0" smtClean="0"/>
              <a:t> objektu darbību. Objekts mēdz reaģēt atšķirīgi atkarībā no tā kādā stāvokļa darbības fāzē tas atrodas.</a:t>
            </a:r>
          </a:p>
          <a:p>
            <a:pPr marL="0" indent="0">
              <a:buNone/>
            </a:pPr>
            <a:r>
              <a:rPr lang="lv-LV" sz="2400" dirty="0" smtClean="0"/>
              <a:t>Šī </a:t>
            </a:r>
            <a:r>
              <a:rPr lang="lv-LV" sz="2400" dirty="0"/>
              <a:t>diagramma tiek izmantota, lai modelētu klases dinamisko uzvedību, reaģējot uz laiku un mainīgiem ārējiem </a:t>
            </a:r>
            <a:r>
              <a:rPr lang="lv-LV" sz="2400" dirty="0" smtClean="0"/>
              <a:t>notikumiem</a:t>
            </a:r>
          </a:p>
        </p:txBody>
      </p:sp>
      <p:sp>
        <p:nvSpPr>
          <p:cNvPr id="4" name="Slide Number Placeholder 3"/>
          <p:cNvSpPr>
            <a:spLocks noGrp="1"/>
          </p:cNvSpPr>
          <p:nvPr>
            <p:ph type="sldNum" sz="quarter" idx="12"/>
          </p:nvPr>
        </p:nvSpPr>
        <p:spPr/>
        <p:txBody>
          <a:bodyPr/>
          <a:lstStyle/>
          <a:p>
            <a:fld id="{4539E69B-78BB-43B0-A682-62D71E414EB8}" type="slidenum">
              <a:rPr lang="lv-LV" smtClean="0"/>
              <a:t>50</a:t>
            </a:fld>
            <a:endParaRPr lang="lv-LV"/>
          </a:p>
        </p:txBody>
      </p:sp>
      <p:pic>
        <p:nvPicPr>
          <p:cNvPr id="14338" name="Picture 2" descr="state-diagram.jpg (476×528)"/>
          <p:cNvPicPr>
            <a:picLocks noChangeAspect="1" noChangeArrowheads="1"/>
          </p:cNvPicPr>
          <p:nvPr/>
        </p:nvPicPr>
        <p:blipFill rotWithShape="1">
          <a:blip r:embed="rId2">
            <a:extLst>
              <a:ext uri="{28A0092B-C50C-407E-A947-70E740481C1C}">
                <a14:useLocalDpi xmlns:a14="http://schemas.microsoft.com/office/drawing/2010/main" val="0"/>
              </a:ext>
            </a:extLst>
          </a:blip>
          <a:srcRect t="1291" r="1470" b="1074"/>
          <a:stretch/>
        </p:blipFill>
        <p:spPr bwMode="auto">
          <a:xfrm>
            <a:off x="4427984" y="1556792"/>
            <a:ext cx="4680520" cy="514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45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4"/>
            </a:pPr>
            <a:r>
              <a:rPr lang="lv-LV" sz="2400" u="sng" dirty="0" smtClean="0"/>
              <a:t>Stāvokļu</a:t>
            </a:r>
            <a:r>
              <a:rPr lang="lv-LV" sz="2400" dirty="0" smtClean="0"/>
              <a:t> (</a:t>
            </a:r>
            <a:r>
              <a:rPr lang="lv-LV" sz="2400" i="1" dirty="0" smtClean="0"/>
              <a:t>state</a:t>
            </a:r>
            <a:r>
              <a:rPr lang="lv-LV" sz="2400" dirty="0" smtClean="0"/>
              <a:t>) diagramma</a:t>
            </a:r>
          </a:p>
        </p:txBody>
      </p:sp>
      <p:sp>
        <p:nvSpPr>
          <p:cNvPr id="4" name="Slide Number Placeholder 3"/>
          <p:cNvSpPr>
            <a:spLocks noGrp="1"/>
          </p:cNvSpPr>
          <p:nvPr>
            <p:ph type="sldNum" sz="quarter" idx="12"/>
          </p:nvPr>
        </p:nvSpPr>
        <p:spPr/>
        <p:txBody>
          <a:bodyPr/>
          <a:lstStyle/>
          <a:p>
            <a:fld id="{4539E69B-78BB-43B0-A682-62D71E414EB8}" type="slidenum">
              <a:rPr lang="lv-LV" smtClean="0"/>
              <a:t>51</a:t>
            </a:fld>
            <a:endParaRPr lang="lv-LV"/>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340768"/>
            <a:ext cx="9001125"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943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4"/>
            </a:pPr>
            <a:r>
              <a:rPr lang="lv-LV" sz="2400" u="sng" dirty="0" smtClean="0"/>
              <a:t>Stāvokļu</a:t>
            </a:r>
            <a:r>
              <a:rPr lang="lv-LV" sz="2400" dirty="0" smtClean="0"/>
              <a:t> (</a:t>
            </a:r>
            <a:r>
              <a:rPr lang="lv-LV" sz="2400" i="1" dirty="0" smtClean="0"/>
              <a:t>state</a:t>
            </a:r>
            <a:r>
              <a:rPr lang="lv-LV" sz="2400" dirty="0" smtClean="0"/>
              <a:t>) diagramma</a:t>
            </a:r>
          </a:p>
        </p:txBody>
      </p:sp>
      <p:sp>
        <p:nvSpPr>
          <p:cNvPr id="4" name="Slide Number Placeholder 3"/>
          <p:cNvSpPr>
            <a:spLocks noGrp="1"/>
          </p:cNvSpPr>
          <p:nvPr>
            <p:ph type="sldNum" sz="quarter" idx="12"/>
          </p:nvPr>
        </p:nvSpPr>
        <p:spPr/>
        <p:txBody>
          <a:bodyPr/>
          <a:lstStyle/>
          <a:p>
            <a:fld id="{4539E69B-78BB-43B0-A682-62D71E414EB8}" type="slidenum">
              <a:rPr lang="lv-LV" smtClean="0"/>
              <a:t>52</a:t>
            </a:fld>
            <a:endParaRPr lang="lv-LV"/>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78486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descr="UML-State-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340768"/>
            <a:ext cx="3905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772816"/>
            <a:ext cx="86963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1088" t="8302" r="1110"/>
          <a:stretch/>
        </p:blipFill>
        <p:spPr bwMode="auto">
          <a:xfrm>
            <a:off x="4860778" y="2344316"/>
            <a:ext cx="3943051" cy="55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2965052"/>
            <a:ext cx="818197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Picture 10"/>
          <p:cNvPicPr>
            <a:picLocks noChangeAspect="1" noChangeArrowheads="1"/>
          </p:cNvPicPr>
          <p:nvPr/>
        </p:nvPicPr>
        <p:blipFill rotWithShape="1">
          <a:blip r:embed="rId7">
            <a:extLst>
              <a:ext uri="{28A0092B-C50C-407E-A947-70E740481C1C}">
                <a14:useLocalDpi xmlns:a14="http://schemas.microsoft.com/office/drawing/2010/main" val="0"/>
              </a:ext>
            </a:extLst>
          </a:blip>
          <a:srcRect t="10464" b="12674"/>
          <a:stretch/>
        </p:blipFill>
        <p:spPr bwMode="auto">
          <a:xfrm>
            <a:off x="6860729" y="3266678"/>
            <a:ext cx="142875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3933056"/>
            <a:ext cx="88963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8" name="Picture 12"/>
          <p:cNvPicPr>
            <a:picLocks noChangeAspect="1" noChangeArrowheads="1"/>
          </p:cNvPicPr>
          <p:nvPr/>
        </p:nvPicPr>
        <p:blipFill rotWithShape="1">
          <a:blip r:embed="rId9">
            <a:extLst>
              <a:ext uri="{28A0092B-C50C-407E-A947-70E740481C1C}">
                <a14:useLocalDpi xmlns:a14="http://schemas.microsoft.com/office/drawing/2010/main" val="0"/>
              </a:ext>
            </a:extLst>
          </a:blip>
          <a:srcRect l="2223" t="1344" b="1786"/>
          <a:stretch/>
        </p:blipFill>
        <p:spPr bwMode="auto">
          <a:xfrm>
            <a:off x="6005593" y="4509120"/>
            <a:ext cx="3030903" cy="220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7518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4"/>
            </a:pPr>
            <a:r>
              <a:rPr lang="lv-LV" sz="2400" u="sng" dirty="0" smtClean="0"/>
              <a:t>Stāvokļu</a:t>
            </a:r>
            <a:r>
              <a:rPr lang="lv-LV" sz="2400" dirty="0" smtClean="0"/>
              <a:t> (</a:t>
            </a:r>
            <a:r>
              <a:rPr lang="lv-LV" sz="2400" i="1" dirty="0" smtClean="0"/>
              <a:t>state</a:t>
            </a:r>
            <a:r>
              <a:rPr lang="lv-LV" sz="2400" dirty="0" smtClean="0"/>
              <a:t>) diagramma</a:t>
            </a:r>
          </a:p>
        </p:txBody>
      </p:sp>
      <p:sp>
        <p:nvSpPr>
          <p:cNvPr id="4" name="Slide Number Placeholder 3"/>
          <p:cNvSpPr>
            <a:spLocks noGrp="1"/>
          </p:cNvSpPr>
          <p:nvPr>
            <p:ph type="sldNum" sz="quarter" idx="12"/>
          </p:nvPr>
        </p:nvSpPr>
        <p:spPr/>
        <p:txBody>
          <a:bodyPr/>
          <a:lstStyle/>
          <a:p>
            <a:fld id="{4539E69B-78BB-43B0-A682-62D71E414EB8}" type="slidenum">
              <a:rPr lang="lv-LV" smtClean="0"/>
              <a:t>53</a:t>
            </a:fld>
            <a:endParaRPr lang="lv-LV"/>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0650"/>
          <a:stretch/>
        </p:blipFill>
        <p:spPr bwMode="auto">
          <a:xfrm>
            <a:off x="20506" y="1340768"/>
            <a:ext cx="8943975" cy="827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33" t="19910" r="24957"/>
          <a:stretch/>
        </p:blipFill>
        <p:spPr bwMode="auto">
          <a:xfrm>
            <a:off x="5901329" y="2168296"/>
            <a:ext cx="3063152" cy="248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4" y="4869160"/>
            <a:ext cx="86772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69" t="5545" b="1888"/>
          <a:stretch/>
        </p:blipFill>
        <p:spPr bwMode="auto">
          <a:xfrm>
            <a:off x="6771493" y="5468829"/>
            <a:ext cx="1944216" cy="118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8040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4"/>
            </a:pPr>
            <a:r>
              <a:rPr lang="lv-LV" sz="2400" u="sng" dirty="0" smtClean="0"/>
              <a:t>Stāvokļu</a:t>
            </a:r>
            <a:r>
              <a:rPr lang="lv-LV" sz="2400" dirty="0" smtClean="0"/>
              <a:t> (</a:t>
            </a:r>
            <a:r>
              <a:rPr lang="lv-LV" sz="2400" i="1" dirty="0" smtClean="0"/>
              <a:t>state</a:t>
            </a:r>
            <a:r>
              <a:rPr lang="lv-LV" sz="2400" dirty="0" smtClean="0"/>
              <a:t>) diagramma</a:t>
            </a:r>
          </a:p>
        </p:txBody>
      </p:sp>
      <p:sp>
        <p:nvSpPr>
          <p:cNvPr id="4" name="Slide Number Placeholder 3"/>
          <p:cNvSpPr>
            <a:spLocks noGrp="1"/>
          </p:cNvSpPr>
          <p:nvPr>
            <p:ph type="sldNum" sz="quarter" idx="12"/>
          </p:nvPr>
        </p:nvSpPr>
        <p:spPr/>
        <p:txBody>
          <a:bodyPr/>
          <a:lstStyle/>
          <a:p>
            <a:fld id="{4539E69B-78BB-43B0-A682-62D71E414EB8}" type="slidenum">
              <a:rPr lang="lv-LV" smtClean="0"/>
              <a:t>54</a:t>
            </a:fld>
            <a:endParaRPr lang="lv-LV"/>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705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1" t="1608"/>
          <a:stretch/>
        </p:blipFill>
        <p:spPr bwMode="auto">
          <a:xfrm>
            <a:off x="7134463" y="1754993"/>
            <a:ext cx="1678891" cy="12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39" y="4077072"/>
            <a:ext cx="82581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descr="UML-State-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0225" y="4086596"/>
            <a:ext cx="581025" cy="58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040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54</a:t>
            </a:r>
            <a:r>
              <a:rPr lang="lv-LV" sz="3000" dirty="0" smtClean="0">
                <a:solidFill>
                  <a:schemeClr val="bg1"/>
                </a:solidFill>
                <a:latin typeface="+mn-lt"/>
              </a:rPr>
              <a:t>)</a:t>
            </a:r>
            <a:endParaRPr lang="lv-LV" sz="3000" dirty="0">
              <a:solidFill>
                <a:schemeClr val="bg1"/>
              </a:solidFill>
              <a:latin typeface="+mn-lt"/>
            </a:endParaRPr>
          </a:p>
        </p:txBody>
      </p:sp>
      <p:pic>
        <p:nvPicPr>
          <p:cNvPr id="1026" name="Picture 2" descr="UML Collaboration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l="1980" t="1829" r="2773" b="1576"/>
          <a:stretch/>
        </p:blipFill>
        <p:spPr bwMode="auto">
          <a:xfrm>
            <a:off x="5796136" y="3999195"/>
            <a:ext cx="3298758" cy="27967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512" y="908720"/>
            <a:ext cx="8856984" cy="5832648"/>
          </a:xfrm>
        </p:spPr>
        <p:txBody>
          <a:bodyPr>
            <a:normAutofit/>
          </a:bodyPr>
          <a:lstStyle/>
          <a:p>
            <a:pPr marL="0" indent="0">
              <a:buNone/>
            </a:pPr>
            <a:r>
              <a:rPr lang="lv-LV" sz="2400" b="1" dirty="0" smtClean="0"/>
              <a:t>Mijiedarbības </a:t>
            </a:r>
            <a:r>
              <a:rPr lang="lv-LV" sz="2400" b="1" dirty="0" smtClean="0"/>
              <a:t>diagrammas</a:t>
            </a:r>
            <a:endParaRPr lang="lv-LV" sz="2400" b="1" dirty="0"/>
          </a:p>
          <a:p>
            <a:pPr marL="457200" indent="-457200">
              <a:buFont typeface="+mj-lt"/>
              <a:buAutoNum type="arabicPeriod" startAt="5"/>
            </a:pPr>
            <a:r>
              <a:rPr lang="lv-LV" sz="2400" u="sng" dirty="0" smtClean="0"/>
              <a:t>Komunikāciju</a:t>
            </a:r>
            <a:r>
              <a:rPr lang="lv-LV" sz="2400" dirty="0" smtClean="0"/>
              <a:t> (</a:t>
            </a:r>
            <a:r>
              <a:rPr lang="lv-LV" sz="2400" i="1" dirty="0" smtClean="0"/>
              <a:t>communication jeb arī collaboration</a:t>
            </a:r>
            <a:r>
              <a:rPr lang="lv-LV" sz="2400" dirty="0" smtClean="0"/>
              <a:t>) </a:t>
            </a:r>
            <a:r>
              <a:rPr lang="lv-LV" sz="2400" dirty="0" smtClean="0"/>
              <a:t>diagramma gluži tā pat kā sekvenču diagramma attēlo kā objekti savstarpēji mijiedarbojas. </a:t>
            </a:r>
            <a:endParaRPr lang="lv-LV" sz="2400" dirty="0" smtClean="0"/>
          </a:p>
          <a:p>
            <a:pPr marL="0" indent="0">
              <a:buNone/>
            </a:pPr>
            <a:r>
              <a:rPr lang="lv-LV" sz="2400" dirty="0" smtClean="0"/>
              <a:t>Šī </a:t>
            </a:r>
            <a:r>
              <a:rPr lang="lv-LV" sz="2400" dirty="0" smtClean="0"/>
              <a:t>diagramma modelē ziņojumu savstarpējo apmaiņu starp objektiem, kā arī lomas, kas nodrošina Use Case diagrammā definēto darbību </a:t>
            </a:r>
            <a:r>
              <a:rPr lang="lv-LV" sz="2400" dirty="0" smtClean="0"/>
              <a:t>izpildi. </a:t>
            </a:r>
            <a:r>
              <a:rPr lang="lv-LV" sz="2400" dirty="0" smtClean="0"/>
              <a:t>Tā </a:t>
            </a:r>
            <a:r>
              <a:rPr lang="lv-LV" sz="2400" dirty="0"/>
              <a:t>vietā, lai </a:t>
            </a:r>
            <a:r>
              <a:rPr lang="lv-LV" sz="2400" dirty="0" smtClean="0"/>
              <a:t>aprakstītu </a:t>
            </a:r>
            <a:r>
              <a:rPr lang="lv-LV" sz="2400" dirty="0"/>
              <a:t>ziņojumu plūsmu, tā attēlo sistēmā </a:t>
            </a:r>
            <a:r>
              <a:rPr lang="lv-LV" sz="2400" dirty="0" smtClean="0"/>
              <a:t>esošo objektu </a:t>
            </a:r>
            <a:r>
              <a:rPr lang="lv-LV" sz="2400" dirty="0"/>
              <a:t>arhitektūru, jo tā ir balstīta uz </a:t>
            </a:r>
            <a:r>
              <a:rPr lang="lv-LV" sz="2400" dirty="0" smtClean="0"/>
              <a:t>objektorientētu </a:t>
            </a:r>
            <a:r>
              <a:rPr lang="lv-LV" sz="2400" dirty="0"/>
              <a:t>programmēšanu.</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55</a:t>
            </a:fld>
            <a:endParaRPr lang="lv-LV"/>
          </a:p>
        </p:txBody>
      </p:sp>
    </p:spTree>
    <p:extLst>
      <p:ext uri="{BB962C8B-B14F-4D97-AF65-F5344CB8AC3E}">
        <p14:creationId xmlns:p14="http://schemas.microsoft.com/office/powerpoint/2010/main" val="3175134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79512" y="908720"/>
            <a:ext cx="8856984" cy="5832648"/>
          </a:xfrm>
        </p:spPr>
        <p:txBody>
          <a:bodyPr>
            <a:normAutofit/>
          </a:bodyPr>
          <a:lstStyle/>
          <a:p>
            <a:pPr marL="457200" indent="-457200">
              <a:buFont typeface="+mj-lt"/>
              <a:buAutoNum type="arabicPeriod" startAt="5"/>
            </a:pPr>
            <a:r>
              <a:rPr lang="lv-LV" sz="2400" u="sng" dirty="0" smtClean="0"/>
              <a:t>Komunikāciju</a:t>
            </a:r>
            <a:r>
              <a:rPr lang="lv-LV" sz="2400" dirty="0" smtClean="0"/>
              <a:t> </a:t>
            </a:r>
            <a:r>
              <a:rPr lang="lv-LV" sz="2400" dirty="0" smtClean="0"/>
              <a:t>(</a:t>
            </a:r>
            <a:r>
              <a:rPr lang="lv-LV" sz="2400" i="1" dirty="0" smtClean="0"/>
              <a:t>communication jeb arī collaboration</a:t>
            </a:r>
            <a:r>
              <a:rPr lang="lv-LV" sz="2400" dirty="0" smtClean="0"/>
              <a:t>) </a:t>
            </a:r>
            <a:r>
              <a:rPr lang="lv-LV" sz="2400" dirty="0" smtClean="0"/>
              <a:t>diagramma </a:t>
            </a:r>
            <a:r>
              <a:rPr lang="lv-LV" sz="2400" dirty="0" smtClean="0"/>
              <a:t>ir </a:t>
            </a:r>
            <a:r>
              <a:rPr lang="lv-LV" sz="2400" dirty="0"/>
              <a:t>vislabāk piemērotas </a:t>
            </a:r>
            <a:r>
              <a:rPr lang="lv-LV" sz="2400" dirty="0" smtClean="0"/>
              <a:t>lietojumgadījumu </a:t>
            </a:r>
            <a:r>
              <a:rPr lang="lv-LV" sz="2400" dirty="0"/>
              <a:t>analīzei</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56</a:t>
            </a:fld>
            <a:endParaRPr lang="lv-LV"/>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07" b="1756"/>
          <a:stretch/>
        </p:blipFill>
        <p:spPr bwMode="auto">
          <a:xfrm>
            <a:off x="63624" y="1682750"/>
            <a:ext cx="7676728" cy="281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UML Collaboration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889" t="947" r="1105" b="2158"/>
          <a:stretch/>
        </p:blipFill>
        <p:spPr bwMode="auto">
          <a:xfrm>
            <a:off x="5281247" y="4293096"/>
            <a:ext cx="3820262"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7843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79512" y="908720"/>
            <a:ext cx="8856984" cy="5832648"/>
          </a:xfrm>
        </p:spPr>
        <p:txBody>
          <a:bodyPr>
            <a:normAutofit/>
          </a:bodyPr>
          <a:lstStyle/>
          <a:p>
            <a:pPr marL="457200" indent="-457200">
              <a:buFont typeface="+mj-lt"/>
              <a:buAutoNum type="arabicPeriod" startAt="5"/>
            </a:pPr>
            <a:r>
              <a:rPr lang="lv-LV" sz="2400" u="sng" dirty="0" smtClean="0"/>
              <a:t>Komunikāciju</a:t>
            </a:r>
            <a:r>
              <a:rPr lang="lv-LV" sz="2400" dirty="0" smtClean="0"/>
              <a:t> </a:t>
            </a:r>
            <a:r>
              <a:rPr lang="lv-LV" sz="2400" dirty="0" smtClean="0"/>
              <a:t>(</a:t>
            </a:r>
            <a:r>
              <a:rPr lang="lv-LV" sz="2400" i="1" dirty="0" smtClean="0"/>
              <a:t>communication jeb arī collaboration</a:t>
            </a:r>
            <a:r>
              <a:rPr lang="lv-LV" sz="2400" dirty="0" smtClean="0"/>
              <a:t>) 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57</a:t>
            </a:fld>
            <a:endParaRPr lang="lv-LV"/>
          </a:p>
        </p:txBody>
      </p:sp>
      <p:grpSp>
        <p:nvGrpSpPr>
          <p:cNvPr id="7" name="Group 6"/>
          <p:cNvGrpSpPr/>
          <p:nvPr/>
        </p:nvGrpSpPr>
        <p:grpSpPr>
          <a:xfrm>
            <a:off x="35496" y="3284984"/>
            <a:ext cx="5730068" cy="3406177"/>
            <a:chOff x="35496" y="3603077"/>
            <a:chExt cx="5437226" cy="3232100"/>
          </a:xfrm>
        </p:grpSpPr>
        <p:pic>
          <p:nvPicPr>
            <p:cNvPr id="13313"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116" r="1880" b="95047"/>
            <a:stretch/>
          </p:blipFill>
          <p:spPr bwMode="auto">
            <a:xfrm>
              <a:off x="35496" y="3603077"/>
              <a:ext cx="5437226" cy="1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116" t="14082" r="1880" b="4778"/>
            <a:stretch/>
          </p:blipFill>
          <p:spPr bwMode="auto">
            <a:xfrm>
              <a:off x="35496" y="3789040"/>
              <a:ext cx="5437226" cy="30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4355976" y="1340767"/>
            <a:ext cx="4752528" cy="3876281"/>
            <a:chOff x="3275856" y="1294437"/>
            <a:chExt cx="6096000" cy="4972050"/>
          </a:xfrm>
        </p:grpSpPr>
        <p:pic>
          <p:nvPicPr>
            <p:cNvPr id="3074" name="Picture 2" descr="The major elements of UML communication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294437"/>
              <a:ext cx="6096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884368" y="5877272"/>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4890410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57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4464496" cy="5832648"/>
          </a:xfrm>
        </p:spPr>
        <p:txBody>
          <a:bodyPr>
            <a:normAutofit/>
          </a:bodyPr>
          <a:lstStyle/>
          <a:p>
            <a:pPr marL="0" indent="0">
              <a:buNone/>
            </a:pPr>
            <a:r>
              <a:rPr lang="lv-LV" sz="2400" b="1" dirty="0"/>
              <a:t>Uzvedības </a:t>
            </a:r>
            <a:r>
              <a:rPr lang="lv-LV" sz="2400" b="1" dirty="0" smtClean="0"/>
              <a:t>diagrammas</a:t>
            </a:r>
            <a:endParaRPr lang="lv-LV" sz="2400" b="1" dirty="0"/>
          </a:p>
          <a:p>
            <a:pPr marL="457200" indent="-457200">
              <a:buFont typeface="+mj-lt"/>
              <a:buAutoNum type="arabicPeriod" startAt="6"/>
            </a:pPr>
            <a:r>
              <a:rPr lang="lv-LV" sz="2400" u="sng" dirty="0" smtClean="0"/>
              <a:t>Mijiedarbības </a:t>
            </a:r>
            <a:r>
              <a:rPr lang="lv-LV" sz="2400" u="sng" dirty="0"/>
              <a:t>pārskatu</a:t>
            </a:r>
            <a:r>
              <a:rPr lang="lv-LV" sz="2400" dirty="0"/>
              <a:t> (</a:t>
            </a:r>
            <a:r>
              <a:rPr lang="lv-LV" sz="2400" i="1" dirty="0" err="1"/>
              <a:t>interaction</a:t>
            </a:r>
            <a:r>
              <a:rPr lang="lv-LV" sz="2400" i="1" dirty="0"/>
              <a:t> </a:t>
            </a:r>
            <a:r>
              <a:rPr lang="lv-LV" sz="2400" i="1" dirty="0" err="1"/>
              <a:t>overview</a:t>
            </a:r>
            <a:r>
              <a:rPr lang="lv-LV" sz="2400" dirty="0"/>
              <a:t>) </a:t>
            </a:r>
            <a:r>
              <a:rPr lang="lv-LV" sz="2400" dirty="0" smtClean="0"/>
              <a:t>diagramma nodrošina detalizētu mijiedarbības modeļa attēlojumu. Šī diagramma ir aktivitāšu diagrammas paveids, kas koncentrējas uz vadības plūsmas pārskatu, kur norādes (</a:t>
            </a:r>
            <a:r>
              <a:rPr lang="lv-LV" sz="2400" i="1" dirty="0" err="1" smtClean="0"/>
              <a:t>nodes</a:t>
            </a:r>
            <a:r>
              <a:rPr lang="lv-LV" sz="2400" dirty="0" smtClean="0"/>
              <a:t>) ir savstarpējās mijiedarbības.</a:t>
            </a:r>
          </a:p>
        </p:txBody>
      </p:sp>
      <p:sp>
        <p:nvSpPr>
          <p:cNvPr id="4" name="Slide Number Placeholder 3"/>
          <p:cNvSpPr>
            <a:spLocks noGrp="1"/>
          </p:cNvSpPr>
          <p:nvPr>
            <p:ph type="sldNum" sz="quarter" idx="12"/>
          </p:nvPr>
        </p:nvSpPr>
        <p:spPr/>
        <p:txBody>
          <a:bodyPr/>
          <a:lstStyle/>
          <a:p>
            <a:fld id="{4539E69B-78BB-43B0-A682-62D71E414EB8}" type="slidenum">
              <a:rPr lang="lv-LV" smtClean="0"/>
              <a:t>58</a:t>
            </a:fld>
            <a:endParaRPr lang="lv-LV"/>
          </a:p>
        </p:txBody>
      </p:sp>
      <p:pic>
        <p:nvPicPr>
          <p:cNvPr id="12290" name="Picture 2" descr="02-interaction-overview-diagram-example.png (661×6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846" y="1751481"/>
            <a:ext cx="4738657" cy="491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4449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359" b="5760"/>
          <a:stretch/>
        </p:blipFill>
        <p:spPr bwMode="auto">
          <a:xfrm>
            <a:off x="827584" y="3212976"/>
            <a:ext cx="6508434" cy="361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58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6"/>
            </a:pPr>
            <a:r>
              <a:rPr lang="lv-LV" sz="2400" u="sng" dirty="0" smtClean="0"/>
              <a:t>Mijiedarbības </a:t>
            </a:r>
            <a:r>
              <a:rPr lang="lv-LV" sz="2400" u="sng" dirty="0"/>
              <a:t>pārskatu</a:t>
            </a:r>
            <a:r>
              <a:rPr lang="lv-LV" sz="2400" dirty="0"/>
              <a:t> (</a:t>
            </a:r>
            <a:r>
              <a:rPr lang="lv-LV" sz="2400" i="1" dirty="0"/>
              <a:t>interaction overview</a:t>
            </a:r>
            <a:r>
              <a:rPr lang="lv-LV" sz="2400" dirty="0"/>
              <a:t>) </a:t>
            </a:r>
            <a:r>
              <a:rPr lang="lv-LV" sz="2400" dirty="0" smtClean="0"/>
              <a:t>diagrammā, atšķitībā no aktivitāšu diagrammas, </a:t>
            </a:r>
            <a:r>
              <a:rPr lang="lv-LV" sz="2400" dirty="0" smtClean="0"/>
              <a:t>katra </a:t>
            </a:r>
            <a:r>
              <a:rPr lang="lv-LV" sz="2400" dirty="0"/>
              <a:t>atsevišķa darbība tiek attēlota kā ietvars, kurā var būt ietverta </a:t>
            </a:r>
            <a:r>
              <a:rPr lang="lv-LV" sz="2400" dirty="0" smtClean="0"/>
              <a:t>pakārtota </a:t>
            </a:r>
            <a:r>
              <a:rPr lang="lv-LV" sz="2400" dirty="0"/>
              <a:t>mijiedarbības </a:t>
            </a:r>
            <a:r>
              <a:rPr lang="lv-LV" sz="2400" dirty="0" smtClean="0"/>
              <a:t>diagramma.</a:t>
            </a:r>
          </a:p>
          <a:p>
            <a:pPr marL="0" indent="0">
              <a:buNone/>
            </a:pPr>
            <a:r>
              <a:rPr lang="lv-LV" sz="2400" dirty="0" smtClean="0"/>
              <a:t>Tas </a:t>
            </a:r>
            <a:r>
              <a:rPr lang="lv-LV" sz="2400" dirty="0"/>
              <a:t>padara mijiedarbības pārskata diagrammu noderīgu, lai </a:t>
            </a:r>
            <a:r>
              <a:rPr lang="lv-LV" sz="2400" dirty="0" smtClean="0"/>
              <a:t>izdalītu sīkāk sarežģītus scenārijus, kuru attēlošanai pretējā gadījumā būtu nepieciešami vairāki if-else sazarojumi aktivitāšu diagrammā</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59</a:t>
            </a:fld>
            <a:endParaRPr lang="lv-LV"/>
          </a:p>
        </p:txBody>
      </p:sp>
    </p:spTree>
    <p:extLst>
      <p:ext uri="{BB962C8B-B14F-4D97-AF65-F5344CB8AC3E}">
        <p14:creationId xmlns:p14="http://schemas.microsoft.com/office/powerpoint/2010/main" val="137083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Klašu</a:t>
            </a:r>
            <a:r>
              <a:rPr lang="lv-LV" sz="2400" dirty="0" smtClean="0"/>
              <a:t> (</a:t>
            </a:r>
            <a:r>
              <a:rPr lang="lv-LV" sz="2400" i="1" dirty="0" smtClean="0"/>
              <a:t>class</a:t>
            </a:r>
            <a:r>
              <a:rPr lang="lv-LV" sz="2400" dirty="0" smtClean="0"/>
              <a:t>) diagrammas ir pamats komponenšu un izvietošanas diagrammām. </a:t>
            </a:r>
          </a:p>
          <a:p>
            <a:pPr marL="0" indent="0">
              <a:buNone/>
            </a:pP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6</a:t>
            </a:fld>
            <a:endParaRPr lang="lv-LV"/>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4277" b="3503"/>
          <a:stretch/>
        </p:blipFill>
        <p:spPr bwMode="auto">
          <a:xfrm>
            <a:off x="81610" y="1708066"/>
            <a:ext cx="9003247" cy="179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s://media.geeksforgeeks.org/wp-content/uploads/class.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9" t="3282" r="815" b="2599"/>
          <a:stretch/>
        </p:blipFill>
        <p:spPr bwMode="auto">
          <a:xfrm>
            <a:off x="539552" y="3545877"/>
            <a:ext cx="7967954" cy="326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001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59</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6"/>
            </a:pPr>
            <a:r>
              <a:rPr lang="lv-LV" sz="2400" u="sng" dirty="0" smtClean="0"/>
              <a:t>Mijiedarbības </a:t>
            </a:r>
            <a:r>
              <a:rPr lang="lv-LV" sz="2400" u="sng" dirty="0"/>
              <a:t>pārskatu</a:t>
            </a:r>
            <a:r>
              <a:rPr lang="lv-LV" sz="2400" dirty="0"/>
              <a:t> (</a:t>
            </a:r>
            <a:r>
              <a:rPr lang="lv-LV" sz="2400" i="1" dirty="0"/>
              <a:t>interaction overview</a:t>
            </a:r>
            <a:r>
              <a:rPr lang="lv-LV" sz="2400" dirty="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60</a:t>
            </a:fld>
            <a:endParaRPr lang="lv-LV"/>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95" b="15185"/>
          <a:stretch/>
        </p:blipFill>
        <p:spPr bwMode="auto">
          <a:xfrm>
            <a:off x="35496" y="1772816"/>
            <a:ext cx="4541465" cy="50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23" t="1861" r="3730" b="2509"/>
          <a:stretch/>
        </p:blipFill>
        <p:spPr bwMode="auto">
          <a:xfrm>
            <a:off x="4692636" y="1412776"/>
            <a:ext cx="4243879" cy="536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636" y="1431827"/>
            <a:ext cx="2039604" cy="2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3593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60</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a:t>Uzvedības </a:t>
            </a:r>
            <a:r>
              <a:rPr lang="lv-LV" sz="2400" b="1" dirty="0" smtClean="0"/>
              <a:t>diagrammas</a:t>
            </a:r>
            <a:endParaRPr lang="lv-LV" sz="2400" b="1" dirty="0"/>
          </a:p>
          <a:p>
            <a:pPr marL="457200" indent="-457200">
              <a:buFont typeface="+mj-lt"/>
              <a:buAutoNum type="arabicPeriod" startAt="7"/>
            </a:pPr>
            <a:r>
              <a:rPr lang="lv-LV" sz="2400" u="sng" dirty="0" smtClean="0"/>
              <a:t>Laika</a:t>
            </a:r>
            <a:r>
              <a:rPr lang="lv-LV" sz="2400" dirty="0" smtClean="0"/>
              <a:t> (</a:t>
            </a:r>
            <a:r>
              <a:rPr lang="lv-LV" sz="2400" i="1" dirty="0" smtClean="0"/>
              <a:t>timing</a:t>
            </a:r>
            <a:r>
              <a:rPr lang="lv-LV" sz="2400" dirty="0" smtClean="0"/>
              <a:t>) </a:t>
            </a:r>
            <a:r>
              <a:rPr lang="lv-LV" sz="2400" dirty="0" smtClean="0"/>
              <a:t>diagramma ir viena no mijiedarbību (</a:t>
            </a:r>
            <a:r>
              <a:rPr lang="lv-LV" sz="2400" i="1" dirty="0" smtClean="0"/>
              <a:t>interaction</a:t>
            </a:r>
            <a:r>
              <a:rPr lang="lv-LV" sz="2400" dirty="0" smtClean="0"/>
              <a:t>) diagrammām. Tās primārais </a:t>
            </a:r>
            <a:r>
              <a:rPr lang="lv-LV" sz="2400" dirty="0" smtClean="0"/>
              <a:t>mērķis ir fokusēties uz procesu, kas norit specifiskā laika periodā</a:t>
            </a:r>
            <a:r>
              <a:rPr lang="lv-LV" sz="2400" dirty="0" smtClean="0"/>
              <a:t>. Tā attēlo kā objekts noteiktā laika posmā maina savas vērtības no vienas formu uz citu, attēlojums notik grafa/wiļņu diagrammas veidā, paralēli laika asij</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61</a:t>
            </a:fld>
            <a:endParaRPr lang="lv-LV"/>
          </a:p>
        </p:txBody>
      </p:sp>
      <p:pic>
        <p:nvPicPr>
          <p:cNvPr id="6146" name="Picture 2" descr="UML Tim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4173637"/>
            <a:ext cx="4681028" cy="263973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98" t="5353" r="1274" b="6190"/>
          <a:stretch/>
        </p:blipFill>
        <p:spPr bwMode="auto">
          <a:xfrm>
            <a:off x="35496" y="3247620"/>
            <a:ext cx="5214047" cy="90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64452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61</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62</a:t>
            </a:fld>
            <a:endParaRPr lang="lv-LV"/>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21"/>
          <a:stretch/>
        </p:blipFill>
        <p:spPr bwMode="auto">
          <a:xfrm>
            <a:off x="38150" y="1340768"/>
            <a:ext cx="8494290" cy="2729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0" y="4149080"/>
            <a:ext cx="912383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087274" y="5085184"/>
            <a:ext cx="3725086" cy="1728192"/>
            <a:chOff x="2557103" y="5254468"/>
            <a:chExt cx="3456384" cy="1603532"/>
          </a:xfrm>
        </p:grpSpPr>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22692"/>
            <a:stretch/>
          </p:blipFill>
          <p:spPr bwMode="auto">
            <a:xfrm>
              <a:off x="2557103" y="5431904"/>
              <a:ext cx="3456384" cy="142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90381"/>
            <a:stretch/>
          </p:blipFill>
          <p:spPr bwMode="auto">
            <a:xfrm>
              <a:off x="2557103" y="5254468"/>
              <a:ext cx="3456384" cy="17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86689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62</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63</a:t>
            </a:fld>
            <a:endParaRPr lang="lv-LV"/>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1340768"/>
            <a:ext cx="8964488" cy="3685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605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63</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64</a:t>
            </a:fld>
            <a:endParaRPr lang="lv-LV"/>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7"/>
            <a:ext cx="9036496" cy="37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4296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64</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65</a:t>
            </a:fld>
            <a:endParaRPr lang="lv-LV"/>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37"/>
          <a:stretch/>
        </p:blipFill>
        <p:spPr bwMode="auto">
          <a:xfrm>
            <a:off x="82970" y="1340768"/>
            <a:ext cx="9036495" cy="416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5704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65</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66</a:t>
            </a:fld>
            <a:endParaRPr lang="lv-LV"/>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1340768"/>
            <a:ext cx="9036496" cy="333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01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7"/>
            </a:pPr>
            <a:r>
              <a:rPr lang="lv-LV" sz="2400" u="sng" dirty="0" smtClean="0"/>
              <a:t>Laika</a:t>
            </a:r>
            <a:r>
              <a:rPr lang="lv-LV" sz="2400" dirty="0" smtClean="0"/>
              <a:t> </a:t>
            </a:r>
            <a:r>
              <a:rPr lang="lv-LV" sz="2400" dirty="0" smtClean="0"/>
              <a:t>(</a:t>
            </a:r>
            <a:r>
              <a:rPr lang="lv-LV" sz="2400" i="1" dirty="0" smtClean="0"/>
              <a:t>timing</a:t>
            </a:r>
            <a:r>
              <a:rPr lang="lv-LV" sz="2400" dirty="0" smtClean="0"/>
              <a:t>) </a:t>
            </a:r>
            <a:r>
              <a:rPr lang="lv-LV" sz="2400" dirty="0" smtClean="0"/>
              <a:t>diagramma</a:t>
            </a:r>
            <a:endParaRPr lang="lv-LV" sz="2400" dirty="0" smtClean="0"/>
          </a:p>
        </p:txBody>
      </p:sp>
      <p:sp>
        <p:nvSpPr>
          <p:cNvPr id="4" name="Slide Number Placeholder 3"/>
          <p:cNvSpPr>
            <a:spLocks noGrp="1"/>
          </p:cNvSpPr>
          <p:nvPr>
            <p:ph type="sldNum" sz="quarter" idx="12"/>
          </p:nvPr>
        </p:nvSpPr>
        <p:spPr/>
        <p:txBody>
          <a:bodyPr/>
          <a:lstStyle/>
          <a:p>
            <a:fld id="{4539E69B-78BB-43B0-A682-62D71E414EB8}" type="slidenum">
              <a:rPr lang="lv-LV" smtClean="0"/>
              <a:t>67</a:t>
            </a:fld>
            <a:endParaRPr lang="lv-LV"/>
          </a:p>
        </p:txBody>
      </p:sp>
      <p:pic>
        <p:nvPicPr>
          <p:cNvPr id="11266" name="Picture 2" descr="timing-diagrams-overview.png (860×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42955"/>
            <a:ext cx="7650777" cy="54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0656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dirty="0" smtClean="0">
                <a:solidFill>
                  <a:schemeClr val="bg1"/>
                </a:solidFill>
                <a:latin typeface="+mn-lt"/>
              </a:rPr>
              <a:t>(</a:t>
            </a:r>
            <a:r>
              <a:rPr lang="lv-LV" sz="3000" i="1" dirty="0" smtClean="0">
                <a:solidFill>
                  <a:schemeClr val="bg1"/>
                </a:solidFill>
                <a:latin typeface="+mn-lt"/>
              </a:rPr>
              <a:t>67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79512" y="908720"/>
            <a:ext cx="8856984" cy="5832648"/>
          </a:xfrm>
        </p:spPr>
        <p:txBody>
          <a:bodyPr>
            <a:normAutofit/>
          </a:bodyPr>
          <a:lstStyle/>
          <a:p>
            <a:pPr marL="0" indent="0">
              <a:buNone/>
            </a:pPr>
            <a:r>
              <a:rPr lang="lv-LV" sz="2400" dirty="0"/>
              <a:t>Sīkāk par sekojošām uzvedības diagrammām lasīt:</a:t>
            </a:r>
          </a:p>
          <a:p>
            <a:r>
              <a:rPr lang="en-US" sz="2400" dirty="0" smtClean="0">
                <a:hlinkClick r:id="rId2"/>
              </a:rPr>
              <a:t>Use </a:t>
            </a:r>
            <a:r>
              <a:rPr lang="en-US" sz="2400" dirty="0">
                <a:hlinkClick r:id="rId2"/>
              </a:rPr>
              <a:t>case diagram</a:t>
            </a:r>
            <a:endParaRPr lang="en-US" sz="2400" dirty="0"/>
          </a:p>
          <a:p>
            <a:r>
              <a:rPr lang="en-US" sz="2400" dirty="0">
                <a:hlinkClick r:id="rId3"/>
              </a:rPr>
              <a:t>State diagram</a:t>
            </a:r>
            <a:endParaRPr lang="en-US" sz="2400" dirty="0"/>
          </a:p>
          <a:p>
            <a:r>
              <a:rPr lang="en-US" sz="2400" dirty="0">
                <a:hlinkClick r:id="rId4"/>
              </a:rPr>
              <a:t>Communication diagram</a:t>
            </a:r>
            <a:endParaRPr lang="en-US" sz="2400" dirty="0"/>
          </a:p>
          <a:p>
            <a:r>
              <a:rPr lang="en-US" sz="2400" dirty="0">
                <a:hlinkClick r:id="rId5"/>
              </a:rPr>
              <a:t>Interaction overview diagram</a:t>
            </a:r>
            <a:endParaRPr lang="en-US" sz="2400" dirty="0"/>
          </a:p>
          <a:p>
            <a:r>
              <a:rPr lang="en-US" sz="2400" dirty="0">
                <a:hlinkClick r:id="rId6"/>
              </a:rPr>
              <a:t>Timing diagram</a:t>
            </a:r>
            <a:endParaRPr lang="en-US" sz="2400" dirty="0"/>
          </a:p>
          <a:p>
            <a:pPr marL="0" indent="0">
              <a:buNone/>
            </a:pP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68</a:t>
            </a:fld>
            <a:endParaRPr lang="lv-LV"/>
          </a:p>
        </p:txBody>
      </p:sp>
      <p:grpSp>
        <p:nvGrpSpPr>
          <p:cNvPr id="5" name="Group 4"/>
          <p:cNvGrpSpPr/>
          <p:nvPr/>
        </p:nvGrpSpPr>
        <p:grpSpPr>
          <a:xfrm>
            <a:off x="1733600" y="3550567"/>
            <a:ext cx="7141065" cy="3307433"/>
            <a:chOff x="3029921" y="3821609"/>
            <a:chExt cx="6126155" cy="2837371"/>
          </a:xfrm>
        </p:grpSpPr>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9921" y="3821609"/>
              <a:ext cx="6068349" cy="270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5794345" y="4414875"/>
              <a:ext cx="3361731" cy="224410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grpSp>
    </p:spTree>
    <p:extLst>
      <p:ext uri="{BB962C8B-B14F-4D97-AF65-F5344CB8AC3E}">
        <p14:creationId xmlns:p14="http://schemas.microsoft.com/office/powerpoint/2010/main" val="2222936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media.geeksforgeeks.org/wp-content/cdn-uploads/20200930121641/2333.png"/>
          <p:cNvPicPr>
            <a:picLocks noChangeAspect="1" noChangeArrowheads="1"/>
          </p:cNvPicPr>
          <p:nvPr/>
        </p:nvPicPr>
        <p:blipFill rotWithShape="1">
          <a:blip r:embed="rId2">
            <a:extLst>
              <a:ext uri="{28A0092B-C50C-407E-A947-70E740481C1C}">
                <a14:useLocalDpi xmlns:a14="http://schemas.microsoft.com/office/drawing/2010/main" val="0"/>
              </a:ext>
            </a:extLst>
          </a:blip>
          <a:srcRect l="5870" t="42366" r="53231" b="40739"/>
          <a:stretch/>
        </p:blipFill>
        <p:spPr bwMode="auto">
          <a:xfrm>
            <a:off x="4932040" y="1284470"/>
            <a:ext cx="2098501" cy="272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media.geeksforgeeks.org/wp-content/cdn-uploads/20200930121641/2333.png"/>
          <p:cNvPicPr>
            <a:picLocks noChangeAspect="1" noChangeArrowheads="1"/>
          </p:cNvPicPr>
          <p:nvPr/>
        </p:nvPicPr>
        <p:blipFill rotWithShape="1">
          <a:blip r:embed="rId2">
            <a:extLst>
              <a:ext uri="{28A0092B-C50C-407E-A947-70E740481C1C}">
                <a14:useLocalDpi xmlns:a14="http://schemas.microsoft.com/office/drawing/2010/main" val="0"/>
              </a:ext>
            </a:extLst>
          </a:blip>
          <a:srcRect l="2969" t="77365" r="54458" b="5419"/>
          <a:stretch/>
        </p:blipFill>
        <p:spPr bwMode="auto">
          <a:xfrm>
            <a:off x="1691680" y="1284470"/>
            <a:ext cx="2098501" cy="2723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6</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a:pPr>
            <a:r>
              <a:rPr lang="lv-LV" sz="2400" u="sng" dirty="0" smtClean="0"/>
              <a:t>Klašu</a:t>
            </a:r>
            <a:r>
              <a:rPr lang="lv-LV" sz="2400" dirty="0" smtClean="0"/>
              <a:t> (</a:t>
            </a:r>
            <a:r>
              <a:rPr lang="lv-LV" sz="2400" i="1" dirty="0" smtClean="0"/>
              <a:t>class</a:t>
            </a:r>
            <a:r>
              <a:rPr lang="lv-LV" sz="2400" dirty="0" smtClean="0"/>
              <a:t>) diagrammas</a:t>
            </a:r>
          </a:p>
          <a:p>
            <a:pPr marL="0" indent="0">
              <a:buNone/>
            </a:pP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7</a:t>
            </a:fld>
            <a:endParaRPr lang="lv-LV"/>
          </a:p>
        </p:txBody>
      </p:sp>
      <p:pic>
        <p:nvPicPr>
          <p:cNvPr id="3074" name="Picture 2" descr="https://4.bp.blogspot.com/-d3BQ7R0CxnA/W_FFhtDxqPI/AAAAAAAAExw/KiWxSdBRHKQYWQTqzm9ZOKjd8-xMxGddwCLcBGAs/s1600/aggregation-vs-composi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1516" t="2494" r="5983" b="1602"/>
          <a:stretch/>
        </p:blipFill>
        <p:spPr bwMode="auto">
          <a:xfrm>
            <a:off x="1043608" y="1541082"/>
            <a:ext cx="6668476" cy="527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72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7</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0" indent="0">
              <a:buNone/>
            </a:pPr>
            <a:r>
              <a:rPr lang="lv-LV" sz="2400" b="1" dirty="0" smtClean="0"/>
              <a:t>Strukturālās diagrammas</a:t>
            </a:r>
          </a:p>
          <a:p>
            <a:pPr marL="457200" indent="-457200">
              <a:buFont typeface="+mj-lt"/>
              <a:buAutoNum type="arabicPeriod" startAt="2"/>
            </a:pPr>
            <a:r>
              <a:rPr lang="lv-LV" sz="2400" u="sng" dirty="0" smtClean="0"/>
              <a:t>Pakotņu</a:t>
            </a:r>
            <a:r>
              <a:rPr lang="lv-LV" sz="2400" dirty="0" smtClean="0"/>
              <a:t> (</a:t>
            </a:r>
            <a:r>
              <a:rPr lang="lv-LV" sz="2400" i="1" dirty="0" err="1" smtClean="0"/>
              <a:t>package</a:t>
            </a:r>
            <a:r>
              <a:rPr lang="lv-LV" sz="2400" dirty="0" smtClean="0"/>
              <a:t>) diagrammas tiek pielietotas, lai strukturētu apjomīgas sistēmas, kas satur diagrammas, dokumentāciju, prototipus, utt. Pakotņu diagrammas tiek arī pielietotas, lai vienkāršotu kompleksas klašu diagrammas, tādējādi tās sadalot pakotnēs.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8</a:t>
            </a:fld>
            <a:endParaRPr lang="lv-LV"/>
          </a:p>
        </p:txBody>
      </p:sp>
      <p:pic>
        <p:nvPicPr>
          <p:cNvPr id="4098" name="Picture 2" descr="package-diagram-elements.png (640×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24944"/>
            <a:ext cx="6096000"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120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lv-LV" sz="3000" dirty="0" smtClean="0">
                <a:solidFill>
                  <a:schemeClr val="bg1"/>
                </a:solidFill>
                <a:latin typeface="+mn-lt"/>
              </a:rPr>
              <a:t>UML diagrammas (</a:t>
            </a:r>
            <a:r>
              <a:rPr lang="lv-LV" sz="3000" i="1" dirty="0" smtClean="0">
                <a:solidFill>
                  <a:schemeClr val="bg1"/>
                </a:solidFill>
                <a:latin typeface="+mn-lt"/>
              </a:rPr>
              <a:t>8</a:t>
            </a:r>
            <a:r>
              <a:rPr lang="lv-LV" sz="3000" dirty="0" smtClean="0">
                <a:solidFill>
                  <a:schemeClr val="bg1"/>
                </a:solidFill>
                <a:latin typeface="+mn-lt"/>
              </a:rPr>
              <a:t>)</a:t>
            </a:r>
            <a:endParaRPr lang="lv-LV" sz="3000" dirty="0">
              <a:solidFill>
                <a:schemeClr val="bg1"/>
              </a:solidFill>
              <a:latin typeface="+mn-lt"/>
            </a:endParaRPr>
          </a:p>
        </p:txBody>
      </p:sp>
      <p:sp>
        <p:nvSpPr>
          <p:cNvPr id="3" name="Content Placeholder 2"/>
          <p:cNvSpPr>
            <a:spLocks noGrp="1"/>
          </p:cNvSpPr>
          <p:nvPr>
            <p:ph idx="1"/>
          </p:nvPr>
        </p:nvSpPr>
        <p:spPr>
          <a:xfrm>
            <a:off x="107504" y="908720"/>
            <a:ext cx="8928992" cy="5832648"/>
          </a:xfrm>
        </p:spPr>
        <p:txBody>
          <a:bodyPr>
            <a:normAutofit/>
          </a:bodyPr>
          <a:lstStyle/>
          <a:p>
            <a:pPr marL="457200" indent="-457200">
              <a:buFont typeface="+mj-lt"/>
              <a:buAutoNum type="arabicPeriod" startAt="2"/>
            </a:pPr>
            <a:r>
              <a:rPr lang="lv-LV" sz="2400" u="sng" dirty="0" smtClean="0"/>
              <a:t>Pakotņu</a:t>
            </a:r>
            <a:r>
              <a:rPr lang="lv-LV" sz="2400" dirty="0" smtClean="0"/>
              <a:t> (</a:t>
            </a:r>
            <a:r>
              <a:rPr lang="lv-LV" sz="2400" i="1" dirty="0" smtClean="0"/>
              <a:t>package</a:t>
            </a:r>
            <a:r>
              <a:rPr lang="lv-LV" sz="2400" dirty="0" smtClean="0"/>
              <a:t>) diagrammas</a:t>
            </a:r>
            <a:endParaRPr lang="lv-LV" sz="2400" dirty="0"/>
          </a:p>
        </p:txBody>
      </p:sp>
      <p:sp>
        <p:nvSpPr>
          <p:cNvPr id="4" name="Slide Number Placeholder 3"/>
          <p:cNvSpPr>
            <a:spLocks noGrp="1"/>
          </p:cNvSpPr>
          <p:nvPr>
            <p:ph type="sldNum" sz="quarter" idx="12"/>
          </p:nvPr>
        </p:nvSpPr>
        <p:spPr/>
        <p:txBody>
          <a:bodyPr/>
          <a:lstStyle/>
          <a:p>
            <a:fld id="{4539E69B-78BB-43B0-A682-62D71E414EB8}" type="slidenum">
              <a:rPr lang="lv-LV" smtClean="0"/>
              <a:t>9</a:t>
            </a:fld>
            <a:endParaRPr lang="lv-LV"/>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2" t="4376" b="3268"/>
          <a:stretch/>
        </p:blipFill>
        <p:spPr bwMode="auto">
          <a:xfrm>
            <a:off x="35278" y="1340768"/>
            <a:ext cx="900121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https://www.cybermedian.com/id/wp-content/uploads/sites/17/2022/02/0UpqVi4T_Xv4dxUS6.png"/>
          <p:cNvPicPr>
            <a:picLocks noChangeAspect="1" noChangeArrowheads="1"/>
          </p:cNvPicPr>
          <p:nvPr/>
        </p:nvPicPr>
        <p:blipFill rotWithShape="1">
          <a:blip r:embed="rId3">
            <a:extLst>
              <a:ext uri="{28A0092B-C50C-407E-A947-70E740481C1C}">
                <a14:useLocalDpi xmlns:a14="http://schemas.microsoft.com/office/drawing/2010/main" val="0"/>
              </a:ext>
            </a:extLst>
          </a:blip>
          <a:srcRect t="2737" r="2038" b="3412"/>
          <a:stretch/>
        </p:blipFill>
        <p:spPr bwMode="auto">
          <a:xfrm>
            <a:off x="2194035" y="2661568"/>
            <a:ext cx="5079333" cy="416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590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1870</TotalTime>
  <Words>1555</Words>
  <Application>Microsoft Office PowerPoint</Application>
  <PresentationFormat>On-screen Show (4:3)</PresentationFormat>
  <Paragraphs>241</Paragraphs>
  <Slides>68</Slides>
  <Notes>2</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UML diagrammas</vt:lpstr>
      <vt:lpstr>UML diagrammas (1)</vt:lpstr>
      <vt:lpstr>UML diagrammas (2)</vt:lpstr>
      <vt:lpstr>UML diagrammas (3)</vt:lpstr>
      <vt:lpstr>UML diagrammas (4)</vt:lpstr>
      <vt:lpstr>UML diagrammas (5)</vt:lpstr>
      <vt:lpstr>UML diagrammas (6)</vt:lpstr>
      <vt:lpstr>UML diagrammas (7)</vt:lpstr>
      <vt:lpstr>UML diagrammas (8)</vt:lpstr>
      <vt:lpstr>UML diagrammas (9)</vt:lpstr>
      <vt:lpstr>UML diagrammas (10)</vt:lpstr>
      <vt:lpstr>UML diagrammas (11)</vt:lpstr>
      <vt:lpstr>UML diagrammas (12)</vt:lpstr>
      <vt:lpstr>UML diagrammas (13)</vt:lpstr>
      <vt:lpstr>UML diagrammas (14)</vt:lpstr>
      <vt:lpstr>UML diagrammas (15)</vt:lpstr>
      <vt:lpstr>UML diagrammas (16)</vt:lpstr>
      <vt:lpstr>UML diagrammas (17)</vt:lpstr>
      <vt:lpstr>UML diagrammas (18)</vt:lpstr>
      <vt:lpstr>UML diagrammas (19)</vt:lpstr>
      <vt:lpstr>UML diagrammas (20)</vt:lpstr>
      <vt:lpstr>UML diagrammas (21)</vt:lpstr>
      <vt:lpstr>UML diagrammas (22)</vt:lpstr>
      <vt:lpstr>UML diagrammas (23)</vt:lpstr>
      <vt:lpstr>UML diagrammas (24)</vt:lpstr>
      <vt:lpstr>UML diagrammas (25)</vt:lpstr>
      <vt:lpstr>UML diagrammas (26)</vt:lpstr>
      <vt:lpstr>UML diagrammas (27)</vt:lpstr>
      <vt:lpstr>UML diagrammas (28)</vt:lpstr>
      <vt:lpstr>UML diagrammas (29)</vt:lpstr>
      <vt:lpstr>UML diagrammas (30)</vt:lpstr>
      <vt:lpstr>UML diagrammas (31)</vt:lpstr>
      <vt:lpstr>UML diagrammas (32)</vt:lpstr>
      <vt:lpstr>UML diagrammas (33)</vt:lpstr>
      <vt:lpstr>UML diagrammas (34)</vt:lpstr>
      <vt:lpstr>UML diagrammas (35)</vt:lpstr>
      <vt:lpstr>UML diagrammas (36)</vt:lpstr>
      <vt:lpstr>UML diagrammas (37)</vt:lpstr>
      <vt:lpstr>UML diagrammas (38)</vt:lpstr>
      <vt:lpstr>UML diagrammas (39)</vt:lpstr>
      <vt:lpstr>UML diagrammas (40)</vt:lpstr>
      <vt:lpstr>UML diagrammas (41)</vt:lpstr>
      <vt:lpstr>UML diagrammas (42)</vt:lpstr>
      <vt:lpstr>UML diagrammas (43)</vt:lpstr>
      <vt:lpstr>UML diagrammas (44)</vt:lpstr>
      <vt:lpstr>UML diagrammas (45)</vt:lpstr>
      <vt:lpstr>UML diagrammas (46)</vt:lpstr>
      <vt:lpstr>UML diagrammas (47)</vt:lpstr>
      <vt:lpstr>UML diagrammas (48)</vt:lpstr>
      <vt:lpstr>UML diagrammas (49)</vt:lpstr>
      <vt:lpstr>UML diagrammas (50)</vt:lpstr>
      <vt:lpstr>UML diagrammas (51)</vt:lpstr>
      <vt:lpstr>UML diagrammas (52)</vt:lpstr>
      <vt:lpstr>UML diagrammas (53)</vt:lpstr>
      <vt:lpstr>UML diagrammas (54)</vt:lpstr>
      <vt:lpstr>UML diagrammas (55)</vt:lpstr>
      <vt:lpstr>UML diagrammas (56)</vt:lpstr>
      <vt:lpstr>UML diagrammas (57)</vt:lpstr>
      <vt:lpstr>UML diagrammas (58)</vt:lpstr>
      <vt:lpstr>UML diagrammas (59)</vt:lpstr>
      <vt:lpstr>UML diagrammas (60)</vt:lpstr>
      <vt:lpstr>UML diagrammas (61)</vt:lpstr>
      <vt:lpstr>UML diagrammas (62)</vt:lpstr>
      <vt:lpstr>UML diagrammas (63)</vt:lpstr>
      <vt:lpstr>UML diagrammas (64)</vt:lpstr>
      <vt:lpstr>UML diagrammas (65)</vt:lpstr>
      <vt:lpstr>UML diagrammas (66)</vt:lpstr>
      <vt:lpstr>UML diagrammas (67)</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Kriksis</dc:creator>
  <cp:lastModifiedBy>Kristaps</cp:lastModifiedBy>
  <cp:revision>116</cp:revision>
  <dcterms:created xsi:type="dcterms:W3CDTF">2015-09-07T17:19:40Z</dcterms:created>
  <dcterms:modified xsi:type="dcterms:W3CDTF">2023-02-27T20:06:45Z</dcterms:modified>
</cp:coreProperties>
</file>